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8" r:id="rId3"/>
    <p:sldId id="259" r:id="rId4"/>
    <p:sldId id="262" r:id="rId5"/>
    <p:sldId id="263"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82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84B47-9FDA-4B23-B657-1D7BB561F3ED}" type="datetimeFigureOut">
              <a:rPr kumimoji="1" lang="ja-JP" altLang="en-US" smtClean="0"/>
              <a:t>2016/3/29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FEE60-A5E8-4936-AD79-1CF3711A5755}" type="slidenum">
              <a:rPr kumimoji="1" lang="ja-JP" altLang="en-US" smtClean="0"/>
              <a:t>‹#›</a:t>
            </a:fld>
            <a:endParaRPr kumimoji="1" lang="ja-JP" altLang="en-US"/>
          </a:p>
        </p:txBody>
      </p:sp>
    </p:spTree>
    <p:extLst>
      <p:ext uri="{BB962C8B-B14F-4D97-AF65-F5344CB8AC3E}">
        <p14:creationId xmlns:p14="http://schemas.microsoft.com/office/powerpoint/2010/main" val="28059904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53FEE60-A5E8-4936-AD79-1CF3711A5755}" type="slidenum">
              <a:rPr kumimoji="1" lang="ja-JP" altLang="en-US" smtClean="0"/>
              <a:t>4</a:t>
            </a:fld>
            <a:endParaRPr kumimoji="1" lang="ja-JP" altLang="en-US"/>
          </a:p>
        </p:txBody>
      </p:sp>
    </p:spTree>
    <p:extLst>
      <p:ext uri="{BB962C8B-B14F-4D97-AF65-F5344CB8AC3E}">
        <p14:creationId xmlns:p14="http://schemas.microsoft.com/office/powerpoint/2010/main" val="203477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209956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75130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235620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14002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971269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85816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289228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2852841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319461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25167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2FF9C5-4606-4D62-82AC-D9811BE14895}" type="datetimeFigureOut">
              <a:rPr kumimoji="1" lang="ja-JP" altLang="en-US" smtClean="0"/>
              <a:t>2016/3/29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162086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FF9C5-4606-4D62-82AC-D9811BE14895}" type="datetimeFigureOut">
              <a:rPr kumimoji="1" lang="ja-JP" altLang="en-US" smtClean="0"/>
              <a:t>2016/3/29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9D80D-9223-4E9A-BB18-F11E1EB6FF67}" type="slidenum">
              <a:rPr kumimoji="1" lang="ja-JP" altLang="en-US" smtClean="0"/>
              <a:t>‹#›</a:t>
            </a:fld>
            <a:endParaRPr kumimoji="1" lang="ja-JP" altLang="en-US"/>
          </a:p>
        </p:txBody>
      </p:sp>
    </p:spTree>
    <p:extLst>
      <p:ext uri="{BB962C8B-B14F-4D97-AF65-F5344CB8AC3E}">
        <p14:creationId xmlns:p14="http://schemas.microsoft.com/office/powerpoint/2010/main" val="63424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64395" y="3220711"/>
            <a:ext cx="3240360" cy="369332"/>
          </a:xfrm>
          <a:prstGeom prst="rect">
            <a:avLst/>
          </a:prstGeom>
          <a:noFill/>
          <a:ln w="28575">
            <a:solidFill>
              <a:srgbClr val="00B0F0"/>
            </a:solidFill>
          </a:ln>
        </p:spPr>
        <p:txBody>
          <a:bodyPr wrap="square" rtlCol="0">
            <a:spAutoFit/>
          </a:bodyPr>
          <a:lstStyle/>
          <a:p>
            <a:r>
              <a:rPr kumimoji="1" lang="ja-JP" altLang="en-US" dirty="0" smtClean="0"/>
              <a:t>失敗 </a:t>
            </a:r>
            <a:r>
              <a:rPr kumimoji="1" lang="en-US" altLang="ja-JP" dirty="0" smtClean="0"/>
              <a:t>:</a:t>
            </a:r>
            <a:r>
              <a:rPr lang="en-US" altLang="ja-JP" dirty="0" smtClean="0"/>
              <a:t> </a:t>
            </a:r>
            <a:r>
              <a:rPr lang="ja-JP" altLang="en-US" dirty="0" smtClean="0"/>
              <a:t>原因は立石の経験不足</a:t>
            </a:r>
            <a:endParaRPr kumimoji="1" lang="ja-JP" altLang="en-US" dirty="0"/>
          </a:p>
        </p:txBody>
      </p:sp>
      <p:sp>
        <p:nvSpPr>
          <p:cNvPr id="5" name="テキスト ボックス 4"/>
          <p:cNvSpPr txBox="1"/>
          <p:nvPr/>
        </p:nvSpPr>
        <p:spPr>
          <a:xfrm>
            <a:off x="4864395" y="3903990"/>
            <a:ext cx="3346336" cy="369332"/>
          </a:xfrm>
          <a:prstGeom prst="rect">
            <a:avLst/>
          </a:prstGeom>
          <a:noFill/>
          <a:ln w="28575">
            <a:solidFill>
              <a:srgbClr val="00B0F0"/>
            </a:solidFill>
          </a:ln>
        </p:spPr>
        <p:txBody>
          <a:bodyPr wrap="square" rtlCol="0">
            <a:spAutoFit/>
          </a:bodyPr>
          <a:lstStyle/>
          <a:p>
            <a:r>
              <a:rPr lang="ja-JP" altLang="en-US" dirty="0"/>
              <a:t>当初</a:t>
            </a:r>
            <a:r>
              <a:rPr lang="ja-JP" altLang="en-US" dirty="0" smtClean="0"/>
              <a:t>の仕様を満たすべく再</a:t>
            </a:r>
            <a:r>
              <a:rPr kumimoji="1" lang="ja-JP" altLang="en-US" dirty="0" smtClean="0"/>
              <a:t>設計</a:t>
            </a:r>
            <a:endParaRPr kumimoji="1" lang="ja-JP" altLang="en-US" dirty="0"/>
          </a:p>
        </p:txBody>
      </p:sp>
      <p:sp>
        <p:nvSpPr>
          <p:cNvPr id="7" name="下矢印 6"/>
          <p:cNvSpPr/>
          <p:nvPr/>
        </p:nvSpPr>
        <p:spPr>
          <a:xfrm>
            <a:off x="6249531" y="4408641"/>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864395" y="4707111"/>
            <a:ext cx="3346336" cy="923330"/>
          </a:xfrm>
          <a:prstGeom prst="rect">
            <a:avLst/>
          </a:prstGeom>
          <a:noFill/>
          <a:ln w="28575">
            <a:solidFill>
              <a:srgbClr val="00B0F0"/>
            </a:solidFill>
          </a:ln>
        </p:spPr>
        <p:txBody>
          <a:bodyPr wrap="square" rtlCol="0">
            <a:spAutoFit/>
          </a:bodyPr>
          <a:lstStyle/>
          <a:p>
            <a:r>
              <a:rPr lang="ja-JP" altLang="en-US" dirty="0" smtClean="0"/>
              <a:t>再</a:t>
            </a:r>
            <a:r>
              <a:rPr kumimoji="1" lang="ja-JP" altLang="en-US" dirty="0" smtClean="0"/>
              <a:t>設計の</a:t>
            </a:r>
            <a:r>
              <a:rPr lang="ja-JP" altLang="en-US" dirty="0"/>
              <a:t>過程で</a:t>
            </a:r>
            <a:r>
              <a:rPr kumimoji="1" lang="ja-JP" altLang="en-US" dirty="0" smtClean="0"/>
              <a:t>窮余の一策ではあるが人の真似ではない自分だけの</a:t>
            </a:r>
            <a:r>
              <a:rPr lang="ja-JP" altLang="en-US" dirty="0" smtClean="0"/>
              <a:t>方策を発案できた。</a:t>
            </a:r>
            <a:endParaRPr kumimoji="1" lang="ja-JP" altLang="en-US" dirty="0"/>
          </a:p>
        </p:txBody>
      </p:sp>
      <p:sp>
        <p:nvSpPr>
          <p:cNvPr id="9" name="テキスト ボックス 8"/>
          <p:cNvSpPr txBox="1"/>
          <p:nvPr/>
        </p:nvSpPr>
        <p:spPr>
          <a:xfrm>
            <a:off x="438304" y="1556792"/>
            <a:ext cx="4035260" cy="646331"/>
          </a:xfrm>
          <a:prstGeom prst="rect">
            <a:avLst/>
          </a:prstGeom>
          <a:noFill/>
          <a:ln w="28575">
            <a:solidFill>
              <a:srgbClr val="00B0F0"/>
            </a:solidFill>
          </a:ln>
        </p:spPr>
        <p:txBody>
          <a:bodyPr wrap="square" rtlCol="0">
            <a:spAutoFit/>
          </a:bodyPr>
          <a:lstStyle/>
          <a:p>
            <a:r>
              <a:rPr kumimoji="1" lang="en-US" altLang="ja-JP" dirty="0" smtClean="0"/>
              <a:t>1987</a:t>
            </a:r>
            <a:r>
              <a:rPr kumimoji="1" lang="ja-JP" altLang="en-US" dirty="0" smtClean="0"/>
              <a:t>年ごろ、</a:t>
            </a:r>
            <a:r>
              <a:rPr lang="ja-JP" altLang="en-US" dirty="0" smtClean="0"/>
              <a:t>自動車用鋼板が軟鋼から</a:t>
            </a:r>
            <a:endParaRPr kumimoji="1" lang="en-US" altLang="ja-JP" dirty="0" smtClean="0"/>
          </a:p>
          <a:p>
            <a:r>
              <a:rPr kumimoji="1" lang="ja-JP" altLang="en-US" dirty="0" smtClean="0"/>
              <a:t>亜鉛メッキ鋼板へ切り替えられた</a:t>
            </a:r>
            <a:endParaRPr kumimoji="1" lang="ja-JP" altLang="en-US" dirty="0"/>
          </a:p>
        </p:txBody>
      </p:sp>
      <p:sp>
        <p:nvSpPr>
          <p:cNvPr id="10" name="テキスト ボックス 9"/>
          <p:cNvSpPr txBox="1"/>
          <p:nvPr/>
        </p:nvSpPr>
        <p:spPr>
          <a:xfrm>
            <a:off x="438304" y="2420888"/>
            <a:ext cx="4048112" cy="646331"/>
          </a:xfrm>
          <a:prstGeom prst="rect">
            <a:avLst/>
          </a:prstGeom>
          <a:noFill/>
          <a:ln w="28575">
            <a:solidFill>
              <a:srgbClr val="00B0F0"/>
            </a:solidFill>
          </a:ln>
        </p:spPr>
        <p:txBody>
          <a:bodyPr wrap="square" rtlCol="0">
            <a:spAutoFit/>
          </a:bodyPr>
          <a:lstStyle/>
          <a:p>
            <a:r>
              <a:rPr lang="ja-JP" altLang="en-US" dirty="0"/>
              <a:t>亜鉛メッキ</a:t>
            </a:r>
            <a:r>
              <a:rPr lang="ja-JP" altLang="en-US" dirty="0" smtClean="0"/>
              <a:t>鋼板は軟鋼</a:t>
            </a:r>
            <a:r>
              <a:rPr lang="ja-JP" altLang="en-US" dirty="0" smtClean="0"/>
              <a:t>より表面が柔らかくつぶれ易い、接触面積増大</a:t>
            </a:r>
            <a:endParaRPr kumimoji="1" lang="ja-JP" altLang="en-US" dirty="0"/>
          </a:p>
        </p:txBody>
      </p:sp>
      <p:sp>
        <p:nvSpPr>
          <p:cNvPr id="11" name="テキスト ボックス 10"/>
          <p:cNvSpPr txBox="1"/>
          <p:nvPr/>
        </p:nvSpPr>
        <p:spPr>
          <a:xfrm>
            <a:off x="463544" y="3284984"/>
            <a:ext cx="4022872" cy="369332"/>
          </a:xfrm>
          <a:prstGeom prst="rect">
            <a:avLst/>
          </a:prstGeom>
          <a:noFill/>
          <a:ln w="28575">
            <a:solidFill>
              <a:srgbClr val="00B0F0"/>
            </a:solidFill>
          </a:ln>
        </p:spPr>
        <p:txBody>
          <a:bodyPr wrap="square" rtlCol="0">
            <a:spAutoFit/>
          </a:bodyPr>
          <a:lstStyle/>
          <a:p>
            <a:r>
              <a:rPr lang="ja-JP" altLang="en-US" dirty="0" smtClean="0"/>
              <a:t>電流密度が低く、発熱密度が低い</a:t>
            </a:r>
            <a:endParaRPr kumimoji="1"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4220948931"/>
              </p:ext>
            </p:extLst>
          </p:nvPr>
        </p:nvGraphicFramePr>
        <p:xfrm>
          <a:off x="107504" y="188640"/>
          <a:ext cx="8447098" cy="866919"/>
        </p:xfrm>
        <a:graphic>
          <a:graphicData uri="http://schemas.openxmlformats.org/drawingml/2006/table">
            <a:tbl>
              <a:tblPr>
                <a:tableStyleId>{5C22544A-7EE6-4342-B048-85BDC9FD1C3A}</a:tableStyleId>
              </a:tblPr>
              <a:tblGrid>
                <a:gridCol w="337884"/>
                <a:gridCol w="337884"/>
                <a:gridCol w="337884"/>
                <a:gridCol w="337884"/>
                <a:gridCol w="337884"/>
                <a:gridCol w="337884"/>
                <a:gridCol w="337884"/>
                <a:gridCol w="337884"/>
                <a:gridCol w="337884"/>
                <a:gridCol w="337884"/>
                <a:gridCol w="337884"/>
                <a:gridCol w="337884"/>
                <a:gridCol w="337884"/>
                <a:gridCol w="337884"/>
                <a:gridCol w="337884"/>
                <a:gridCol w="2365186"/>
                <a:gridCol w="337884"/>
                <a:gridCol w="337884"/>
                <a:gridCol w="337884"/>
              </a:tblGrid>
              <a:tr h="448760">
                <a:tc gridSpan="16">
                  <a:txBody>
                    <a:bodyPr/>
                    <a:lstStyle/>
                    <a:p>
                      <a:pPr algn="l" fontAlgn="b"/>
                      <a:r>
                        <a:rPr lang="ja-JP" altLang="en-US" sz="2000" b="1" u="sng" strike="noStrike" dirty="0">
                          <a:solidFill>
                            <a:schemeClr val="tx1"/>
                          </a:solidFill>
                          <a:effectLst/>
                          <a:latin typeface="+mj-ea"/>
                          <a:ea typeface="+mj-ea"/>
                        </a:rPr>
                        <a:t>テーマ：自動車車体スポット溶接用</a:t>
                      </a:r>
                      <a:r>
                        <a:rPr lang="en-US" altLang="ja-JP" sz="2000" b="1" u="sng" strike="noStrike" dirty="0">
                          <a:solidFill>
                            <a:schemeClr val="tx1"/>
                          </a:solidFill>
                          <a:effectLst/>
                          <a:latin typeface="+mj-ea"/>
                          <a:ea typeface="+mj-ea"/>
                        </a:rPr>
                        <a:t>6</a:t>
                      </a:r>
                      <a:r>
                        <a:rPr lang="ja-JP" altLang="en-US" sz="2000" b="1" u="sng" strike="noStrike" dirty="0">
                          <a:solidFill>
                            <a:schemeClr val="tx1"/>
                          </a:solidFill>
                          <a:effectLst/>
                          <a:latin typeface="+mj-ea"/>
                          <a:ea typeface="+mj-ea"/>
                        </a:rPr>
                        <a:t>軸直交型ロボット改造設計</a:t>
                      </a:r>
                      <a:endParaRPr lang="ja-JP" altLang="en-US" sz="2000" b="1" i="0" u="sng" strike="noStrike" dirty="0">
                        <a:solidFill>
                          <a:schemeClr val="tx1"/>
                        </a:solidFill>
                        <a:effectLst/>
                        <a:latin typeface="+mj-ea"/>
                        <a:ea typeface="+mj-ea"/>
                      </a:endParaRPr>
                    </a:p>
                  </a:txBody>
                  <a:tcPr marL="9525" marR="9525" marT="9525"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effectLst/>
                        <a:latin typeface="ＭＳ Ｐゴシック"/>
                      </a:endParaRPr>
                    </a:p>
                  </a:txBody>
                  <a:tcPr marL="9525" marR="9525" marT="9525" marB="0" anchor="b"/>
                </a:tc>
                <a:tc>
                  <a:txBody>
                    <a:bodyPr/>
                    <a:lstStyle/>
                    <a:p>
                      <a:pPr algn="l" fontAlgn="b"/>
                      <a:endParaRPr lang="ja-JP" altLang="en-US" sz="1100" b="0" i="0" u="none" strike="noStrike">
                        <a:effectLst/>
                        <a:latin typeface="ＭＳ Ｐゴシック"/>
                      </a:endParaRPr>
                    </a:p>
                  </a:txBody>
                  <a:tcPr marL="9525" marR="9525" marT="9525" marB="0" anchor="b"/>
                </a:tc>
                <a:tc>
                  <a:txBody>
                    <a:bodyPr/>
                    <a:lstStyle/>
                    <a:p>
                      <a:pPr algn="l" fontAlgn="b"/>
                      <a:endParaRPr lang="ja-JP" altLang="en-US" sz="1100" b="0" i="0" u="none" strike="noStrike">
                        <a:effectLst/>
                        <a:latin typeface="ＭＳ Ｐゴシック"/>
                      </a:endParaRPr>
                    </a:p>
                  </a:txBody>
                  <a:tcPr marL="9525" marR="9525" marT="9525" marB="0" anchor="b"/>
                </a:tc>
              </a:tr>
              <a:tr h="418159">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a:effectLst/>
                        <a:latin typeface="ＭＳ Ｐゴシック"/>
                      </a:endParaRPr>
                    </a:p>
                  </a:txBody>
                  <a:tcPr marL="9525" marR="9525" marT="9525" marB="0" anchor="b"/>
                </a:tc>
                <a:tc>
                  <a:txBody>
                    <a:bodyPr/>
                    <a:lstStyle/>
                    <a:p>
                      <a:pPr algn="l" fontAlgn="b"/>
                      <a:endParaRPr lang="ja-JP" altLang="en-US" sz="1100" b="0" i="0" u="none" strike="noStrike">
                        <a:effectLst/>
                        <a:latin typeface="ＭＳ Ｐゴシック"/>
                      </a:endParaRPr>
                    </a:p>
                  </a:txBody>
                  <a:tcPr marL="9525" marR="9525" marT="9525" marB="0" anchor="b"/>
                </a:tc>
                <a:tc>
                  <a:txBody>
                    <a:bodyPr/>
                    <a:lstStyle/>
                    <a:p>
                      <a:pPr algn="l" fontAlgn="b"/>
                      <a:endParaRPr lang="ja-JP" altLang="en-US" sz="1100" b="0" i="0" u="none" strike="noStrike">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gridSpan="4">
                  <a:txBody>
                    <a:bodyPr/>
                    <a:lstStyle/>
                    <a:p>
                      <a:pPr algn="l" fontAlgn="b"/>
                      <a:r>
                        <a:rPr lang="en-US" altLang="ja-JP" sz="2000" u="none" strike="noStrike" dirty="0" smtClean="0">
                          <a:effectLst/>
                          <a:latin typeface="ＭＳ Ｐゴシック" pitchFamily="50" charset="-128"/>
                          <a:ea typeface="ＭＳ Ｐゴシック" pitchFamily="50" charset="-128"/>
                        </a:rPr>
                        <a:t>(</a:t>
                      </a:r>
                      <a:r>
                        <a:rPr lang="ja-JP" altLang="en-US" sz="2000" u="none" strike="noStrike" dirty="0" smtClean="0">
                          <a:effectLst/>
                          <a:latin typeface="ＭＳ Ｐゴシック" pitchFamily="50" charset="-128"/>
                          <a:ea typeface="ＭＳ Ｐゴシック" pitchFamily="50" charset="-128"/>
                        </a:rPr>
                        <a:t>改造設計期間：</a:t>
                      </a:r>
                      <a:r>
                        <a:rPr lang="en-US" altLang="ja-JP" sz="2000" u="none" strike="noStrike" dirty="0" smtClean="0">
                          <a:effectLst/>
                          <a:latin typeface="ＭＳ Ｐゴシック" pitchFamily="50" charset="-128"/>
                          <a:ea typeface="ＭＳ Ｐゴシック" pitchFamily="50" charset="-128"/>
                        </a:rPr>
                        <a:t>1</a:t>
                      </a:r>
                      <a:r>
                        <a:rPr lang="ja-JP" altLang="en-US" sz="2000" u="none" strike="noStrike" dirty="0" smtClean="0">
                          <a:effectLst/>
                          <a:latin typeface="ＭＳ Ｐゴシック" pitchFamily="50" charset="-128"/>
                          <a:ea typeface="ＭＳ Ｐゴシック" pitchFamily="50" charset="-128"/>
                        </a:rPr>
                        <a:t>年</a:t>
                      </a:r>
                      <a:r>
                        <a:rPr lang="en-US" altLang="ja-JP" sz="2000" u="none" strike="noStrike" dirty="0" smtClean="0">
                          <a:effectLst/>
                          <a:latin typeface="ＭＳ Ｐゴシック" pitchFamily="50" charset="-128"/>
                          <a:ea typeface="ＭＳ Ｐゴシック" pitchFamily="50" charset="-128"/>
                        </a:rPr>
                        <a:t>5</a:t>
                      </a:r>
                      <a:r>
                        <a:rPr lang="ja-JP" altLang="en-US" sz="2000" u="none" strike="noStrike" dirty="0" smtClean="0">
                          <a:effectLst/>
                          <a:latin typeface="ＭＳ Ｐゴシック" pitchFamily="50" charset="-128"/>
                          <a:ea typeface="ＭＳ Ｐゴシック" pitchFamily="50" charset="-128"/>
                        </a:rPr>
                        <a:t>ヶ月</a:t>
                      </a:r>
                      <a:r>
                        <a:rPr lang="en-US" altLang="ja-JP" sz="2000" u="none" strike="noStrike" dirty="0" smtClean="0">
                          <a:effectLst/>
                          <a:latin typeface="ＭＳ Ｐゴシック" pitchFamily="50" charset="-128"/>
                          <a:ea typeface="ＭＳ Ｐゴシック" pitchFamily="50" charset="-128"/>
                        </a:rPr>
                        <a:t>)</a:t>
                      </a:r>
                      <a:endParaRPr lang="en-US" altLang="zh-TW" sz="2000" b="1" i="0" u="none" strike="noStrike" dirty="0">
                        <a:effectLst/>
                        <a:latin typeface="ＭＳ Ｐゴシック" pitchFamily="50" charset="-128"/>
                        <a:ea typeface="ＭＳ Ｐゴシック" pitchFamily="50" charset="-128"/>
                      </a:endParaRPr>
                    </a:p>
                  </a:txBody>
                  <a:tcPr marL="9525" marR="9525" marT="9525"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4" name="テキスト ボックス 13"/>
          <p:cNvSpPr txBox="1"/>
          <p:nvPr/>
        </p:nvSpPr>
        <p:spPr>
          <a:xfrm>
            <a:off x="463544" y="4725144"/>
            <a:ext cx="4022872" cy="646331"/>
          </a:xfrm>
          <a:prstGeom prst="rect">
            <a:avLst/>
          </a:prstGeom>
          <a:noFill/>
          <a:ln w="28575">
            <a:solidFill>
              <a:srgbClr val="00B0F0"/>
            </a:solidFill>
          </a:ln>
        </p:spPr>
        <p:txBody>
          <a:bodyPr wrap="square" rtlCol="0">
            <a:spAutoFit/>
          </a:bodyPr>
          <a:lstStyle/>
          <a:p>
            <a:r>
              <a:rPr lang="ja-JP" altLang="en-US" dirty="0" smtClean="0"/>
              <a:t>トランスを抱いたガンが大型化し重量が増える</a:t>
            </a:r>
            <a:endParaRPr lang="en-US" altLang="ja-JP" dirty="0" smtClean="0"/>
          </a:p>
        </p:txBody>
      </p:sp>
      <p:sp>
        <p:nvSpPr>
          <p:cNvPr id="15" name="テキスト ボックス 14"/>
          <p:cNvSpPr txBox="1"/>
          <p:nvPr/>
        </p:nvSpPr>
        <p:spPr>
          <a:xfrm>
            <a:off x="496736" y="5661248"/>
            <a:ext cx="3989680" cy="646331"/>
          </a:xfrm>
          <a:prstGeom prst="rect">
            <a:avLst/>
          </a:prstGeom>
          <a:noFill/>
          <a:ln w="28575">
            <a:solidFill>
              <a:srgbClr val="00B0F0"/>
            </a:solidFill>
          </a:ln>
        </p:spPr>
        <p:txBody>
          <a:bodyPr wrap="square" rtlCol="0">
            <a:spAutoFit/>
          </a:bodyPr>
          <a:lstStyle/>
          <a:p>
            <a:r>
              <a:rPr kumimoji="1" lang="ja-JP" altLang="en-US" dirty="0" smtClean="0"/>
              <a:t>スポット溶接</a:t>
            </a:r>
            <a:r>
              <a:rPr lang="ja-JP" altLang="en-US" dirty="0" smtClean="0"/>
              <a:t>用ロボットの可搬重量、剛性を大きくしなければならない</a:t>
            </a:r>
            <a:endParaRPr kumimoji="1" lang="ja-JP" altLang="en-US" dirty="0"/>
          </a:p>
        </p:txBody>
      </p:sp>
      <p:sp>
        <p:nvSpPr>
          <p:cNvPr id="16" name="テキスト ボックス 15"/>
          <p:cNvSpPr txBox="1"/>
          <p:nvPr/>
        </p:nvSpPr>
        <p:spPr>
          <a:xfrm>
            <a:off x="4864395" y="2389714"/>
            <a:ext cx="3024336" cy="369332"/>
          </a:xfrm>
          <a:prstGeom prst="rect">
            <a:avLst/>
          </a:prstGeom>
          <a:noFill/>
          <a:ln w="28575">
            <a:solidFill>
              <a:srgbClr val="00B0F0"/>
            </a:solidFill>
          </a:ln>
        </p:spPr>
        <p:txBody>
          <a:bodyPr wrap="square" rtlCol="0">
            <a:spAutoFit/>
          </a:bodyPr>
          <a:lstStyle/>
          <a:p>
            <a:r>
              <a:rPr kumimoji="1" lang="ja-JP" altLang="en-US" dirty="0" smtClean="0"/>
              <a:t>　　　改造設計実行</a:t>
            </a:r>
            <a:endParaRPr kumimoji="1" lang="ja-JP" altLang="en-US" dirty="0"/>
          </a:p>
        </p:txBody>
      </p:sp>
      <p:sp>
        <p:nvSpPr>
          <p:cNvPr id="17" name="下矢印 16"/>
          <p:cNvSpPr/>
          <p:nvPr/>
        </p:nvSpPr>
        <p:spPr>
          <a:xfrm>
            <a:off x="6249531" y="3651686"/>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6235430" y="2879299"/>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2189580" y="5383864"/>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2199763" y="4509120"/>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2205312" y="3068960"/>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2205312" y="2204864"/>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2191580" y="6389712"/>
            <a:ext cx="141700" cy="351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6231664" y="1959484"/>
            <a:ext cx="141700" cy="351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179512" y="1124744"/>
            <a:ext cx="8424936" cy="369332"/>
          </a:xfrm>
          <a:prstGeom prst="rect">
            <a:avLst/>
          </a:prstGeom>
          <a:noFill/>
        </p:spPr>
        <p:txBody>
          <a:bodyPr wrap="square" rtlCol="0">
            <a:spAutoFit/>
          </a:bodyPr>
          <a:lstStyle/>
          <a:p>
            <a:r>
              <a:rPr lang="ja-JP" altLang="en-US" dirty="0"/>
              <a:t>今ではサーボガンが当たり前になっていますが、古くは本件のようなエアーガンでした。</a:t>
            </a:r>
            <a:endParaRPr kumimoji="1" lang="en-US" altLang="ja-JP" dirty="0" smtClean="0"/>
          </a:p>
        </p:txBody>
      </p:sp>
      <p:sp>
        <p:nvSpPr>
          <p:cNvPr id="27" name="テキスト ボックス 26"/>
          <p:cNvSpPr txBox="1"/>
          <p:nvPr/>
        </p:nvSpPr>
        <p:spPr>
          <a:xfrm>
            <a:off x="5940152" y="1556792"/>
            <a:ext cx="936104" cy="369332"/>
          </a:xfrm>
          <a:prstGeom prst="rect">
            <a:avLst/>
          </a:prstGeom>
          <a:noFill/>
        </p:spPr>
        <p:txBody>
          <a:bodyPr wrap="square" rtlCol="0">
            <a:spAutoFit/>
          </a:bodyPr>
          <a:lstStyle/>
          <a:p>
            <a:r>
              <a:rPr kumimoji="1" lang="ja-JP" altLang="en-US" dirty="0" smtClean="0"/>
              <a:t>概要</a:t>
            </a:r>
            <a:endParaRPr kumimoji="1" lang="ja-JP" altLang="en-US" dirty="0"/>
          </a:p>
        </p:txBody>
      </p:sp>
      <p:sp>
        <p:nvSpPr>
          <p:cNvPr id="24" name="テキスト ボックス 23"/>
          <p:cNvSpPr txBox="1"/>
          <p:nvPr/>
        </p:nvSpPr>
        <p:spPr>
          <a:xfrm>
            <a:off x="477120" y="3863340"/>
            <a:ext cx="4022872" cy="646331"/>
          </a:xfrm>
          <a:prstGeom prst="rect">
            <a:avLst/>
          </a:prstGeom>
          <a:noFill/>
          <a:ln w="28575">
            <a:solidFill>
              <a:srgbClr val="00B0F0"/>
            </a:solidFill>
          </a:ln>
        </p:spPr>
        <p:txBody>
          <a:bodyPr wrap="square" rtlCol="0">
            <a:spAutoFit/>
          </a:bodyPr>
          <a:lstStyle/>
          <a:p>
            <a:r>
              <a:rPr kumimoji="1" lang="ja-JP" altLang="en-US" dirty="0" smtClean="0"/>
              <a:t>スポット溶接</a:t>
            </a:r>
            <a:r>
              <a:rPr kumimoji="1" lang="en-US" altLang="ja-JP" dirty="0" smtClean="0"/>
              <a:t>(</a:t>
            </a:r>
            <a:r>
              <a:rPr kumimoji="1" lang="ja-JP" altLang="en-US" dirty="0" smtClean="0"/>
              <a:t>抵抗溶接</a:t>
            </a:r>
            <a:r>
              <a:rPr kumimoji="1" lang="en-US" altLang="ja-JP" dirty="0" smtClean="0"/>
              <a:t>)</a:t>
            </a:r>
            <a:r>
              <a:rPr kumimoji="1" lang="ja-JP" altLang="en-US" dirty="0" smtClean="0"/>
              <a:t>用ガンの</a:t>
            </a:r>
          </a:p>
          <a:p>
            <a:r>
              <a:rPr lang="ja-JP" altLang="en-US" dirty="0" smtClean="0"/>
              <a:t>電流容量を大きくしなければならない</a:t>
            </a:r>
          </a:p>
        </p:txBody>
      </p:sp>
      <p:sp>
        <p:nvSpPr>
          <p:cNvPr id="28" name="下矢印 27"/>
          <p:cNvSpPr/>
          <p:nvPr/>
        </p:nvSpPr>
        <p:spPr>
          <a:xfrm>
            <a:off x="2205312" y="3645024"/>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66461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92696"/>
            <a:ext cx="9046516" cy="525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spTree>
    <p:extLst>
      <p:ext uri="{BB962C8B-B14F-4D97-AF65-F5344CB8AC3E}">
        <p14:creationId xmlns:p14="http://schemas.microsoft.com/office/powerpoint/2010/main" val="3311727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91578494"/>
              </p:ext>
            </p:extLst>
          </p:nvPr>
        </p:nvGraphicFramePr>
        <p:xfrm>
          <a:off x="107504" y="116632"/>
          <a:ext cx="8856983" cy="2257554"/>
        </p:xfrm>
        <a:graphic>
          <a:graphicData uri="http://schemas.openxmlformats.org/drawingml/2006/table">
            <a:tbl>
              <a:tblPr/>
              <a:tblGrid>
                <a:gridCol w="75694"/>
                <a:gridCol w="293347"/>
                <a:gridCol w="369041"/>
                <a:gridCol w="369041"/>
                <a:gridCol w="369041"/>
                <a:gridCol w="369041"/>
                <a:gridCol w="369041"/>
                <a:gridCol w="369041"/>
                <a:gridCol w="2214245"/>
                <a:gridCol w="369041"/>
                <a:gridCol w="369041"/>
                <a:gridCol w="369041"/>
                <a:gridCol w="369041"/>
                <a:gridCol w="369041"/>
                <a:gridCol w="369041"/>
                <a:gridCol w="369041"/>
                <a:gridCol w="369041"/>
                <a:gridCol w="369041"/>
                <a:gridCol w="369041"/>
                <a:gridCol w="369041"/>
              </a:tblGrid>
              <a:tr h="376259">
                <a:tc>
                  <a:txBody>
                    <a:bodyPr/>
                    <a:lstStyle/>
                    <a:p>
                      <a:pPr algn="l" fontAlgn="b"/>
                      <a:r>
                        <a:rPr lang="ja-JP" altLang="en-US" sz="1100" b="0" i="0" u="none" strike="noStrike" dirty="0">
                          <a:effectLst/>
                          <a:latin typeface="ＭＳ Ｐゴシック"/>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ja-JP" altLang="en-US" sz="1600" b="0" i="0" u="none" strike="noStrike" dirty="0">
                          <a:effectLst/>
                          <a:latin typeface="+mj-ea"/>
                          <a:ea typeface="+mj-ea"/>
                        </a:rPr>
                        <a:t>課題</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ja-JP" altLang="en-US" sz="1100" b="0" i="0" u="none" strike="noStrike">
                        <a:effectLst/>
                        <a:latin typeface="ＭＳ Ｐゴシック"/>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解決戦略と具体的手段</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ja-JP" altLang="en-US" sz="1600" b="0" i="0" u="none" strike="noStrike">
                          <a:effectLst/>
                          <a:latin typeface="+mj-ea"/>
                          <a:ea typeface="+mj-ea"/>
                        </a:rPr>
                        <a:t>問題点</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259">
                <a:tc gridSpan="6">
                  <a:txBody>
                    <a:bodyPr/>
                    <a:lstStyle/>
                    <a:p>
                      <a:pPr algn="l" fontAlgn="b"/>
                      <a:r>
                        <a:rPr lang="en-US" altLang="ja-JP" sz="1600" b="0" i="0" u="none" strike="noStrike" dirty="0">
                          <a:effectLst/>
                          <a:latin typeface="+mj-ea"/>
                          <a:ea typeface="+mj-ea"/>
                        </a:rPr>
                        <a:t>1</a:t>
                      </a:r>
                      <a:r>
                        <a:rPr lang="ja-JP" altLang="en-US" sz="1600" b="0" i="0" u="none" strike="noStrike" dirty="0">
                          <a:effectLst/>
                          <a:latin typeface="+mj-ea"/>
                          <a:ea typeface="+mj-ea"/>
                        </a:rPr>
                        <a:t>）ガン重量</a:t>
                      </a:r>
                      <a:r>
                        <a:rPr lang="en-US" altLang="ja-JP" sz="1600" b="0" i="0" u="none" strike="noStrike" dirty="0">
                          <a:effectLst/>
                          <a:latin typeface="+mj-ea"/>
                          <a:ea typeface="+mj-ea"/>
                        </a:rPr>
                        <a:t>40</a:t>
                      </a:r>
                      <a:r>
                        <a:rPr lang="en-US" sz="1600" b="0" i="0" u="none" strike="noStrike" dirty="0">
                          <a:effectLst/>
                          <a:latin typeface="+mj-ea"/>
                          <a:ea typeface="+mj-ea"/>
                        </a:rPr>
                        <a:t>kg→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b"/>
                      <a:r>
                        <a:rPr lang="ja-JP" altLang="en-US" sz="1600" b="0" i="0" u="none" strike="noStrike" dirty="0">
                          <a:effectLst/>
                          <a:latin typeface="+mj-ea"/>
                          <a:ea typeface="+mj-ea"/>
                        </a:rPr>
                        <a:t>従来機自重に対し</a:t>
                      </a:r>
                      <a:r>
                        <a:rPr lang="en-US" altLang="ja-JP" sz="1600" b="0" i="0" u="none" strike="noStrike" dirty="0">
                          <a:effectLst/>
                          <a:latin typeface="+mj-ea"/>
                          <a:ea typeface="+mj-ea"/>
                        </a:rPr>
                        <a:t>X</a:t>
                      </a:r>
                      <a:r>
                        <a:rPr lang="ja-JP" altLang="en-US" sz="1600" b="0" i="0" u="none" strike="noStrike" dirty="0">
                          <a:effectLst/>
                          <a:latin typeface="+mj-ea"/>
                          <a:ea typeface="+mj-ea"/>
                        </a:rPr>
                        <a:t>軸モータートルクに</a:t>
                      </a:r>
                      <a:r>
                        <a:rPr lang="ja-JP" altLang="en-US" sz="1600" b="0" i="0" u="none" strike="noStrike" dirty="0" err="1">
                          <a:effectLst/>
                          <a:latin typeface="+mj-ea"/>
                          <a:ea typeface="+mj-ea"/>
                        </a:rPr>
                        <a:t>かな</a:t>
                      </a:r>
                      <a:endParaRPr lang="ja-JP" altLang="en-US" sz="1600" b="0" i="0" u="none" strike="noStrike" dirty="0">
                        <a:effectLst/>
                        <a:latin typeface="+mj-ea"/>
                        <a:ea typeface="+mj-e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l" fontAlgn="b"/>
                      <a:r>
                        <a:rPr lang="en-US" altLang="zh-TW" sz="1600" b="1" i="0" u="none" strike="noStrike" dirty="0">
                          <a:solidFill>
                            <a:srgbClr val="FF0000"/>
                          </a:solidFill>
                          <a:effectLst/>
                          <a:latin typeface="+mj-ea"/>
                          <a:ea typeface="+mj-ea"/>
                        </a:rPr>
                        <a:t>1</a:t>
                      </a:r>
                      <a:r>
                        <a:rPr lang="zh-TW" altLang="en-US" sz="1600" b="1" i="0" u="none" strike="noStrike" dirty="0">
                          <a:solidFill>
                            <a:srgbClr val="FF0000"/>
                          </a:solidFill>
                          <a:effectLst/>
                          <a:latin typeface="+mj-ea"/>
                          <a:ea typeface="+mj-ea"/>
                        </a:rPr>
                        <a:t>）</a:t>
                      </a:r>
                      <a:r>
                        <a:rPr lang="en-US" altLang="zh-TW" sz="1600" b="1" i="0" u="none" strike="noStrike" dirty="0">
                          <a:solidFill>
                            <a:srgbClr val="FF0000"/>
                          </a:solidFill>
                          <a:effectLst/>
                          <a:latin typeface="+mj-ea"/>
                          <a:ea typeface="+mj-ea"/>
                        </a:rPr>
                        <a:t>X</a:t>
                      </a:r>
                      <a:r>
                        <a:rPr lang="zh-TW" altLang="en-US" sz="1600" b="1" i="0" u="none" strike="noStrike" dirty="0">
                          <a:solidFill>
                            <a:srgbClr val="FF0000"/>
                          </a:solidFill>
                          <a:effectLst/>
                          <a:latin typeface="+mj-ea"/>
                          <a:ea typeface="+mj-ea"/>
                        </a:rPr>
                        <a:t>軸駆動部減速機</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600" b="1" i="0" u="none" strike="noStrike">
                          <a:solidFill>
                            <a:srgbClr val="FF0000"/>
                          </a:solidFill>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76259">
                <a:tc gridSpan="6">
                  <a:txBody>
                    <a:bodyPr/>
                    <a:lstStyle/>
                    <a:p>
                      <a:pPr algn="l" fontAlgn="b"/>
                      <a:r>
                        <a:rPr lang="en-US" sz="1600" b="0" i="0" u="none" strike="noStrike">
                          <a:effectLst/>
                          <a:latin typeface="+mj-ea"/>
                          <a:ea typeface="+mj-ea"/>
                        </a:rPr>
                        <a:t>　　80kg</a:t>
                      </a:r>
                      <a:r>
                        <a:rPr lang="ja-JP" altLang="en-US" sz="1600" b="0" i="0" u="none" strike="noStrike">
                          <a:effectLst/>
                          <a:latin typeface="+mj-ea"/>
                          <a:ea typeface="+mj-ea"/>
                        </a:rPr>
                        <a:t>へ倍増</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b"/>
                      <a:r>
                        <a:rPr lang="ja-JP" altLang="en-US" sz="1600" b="0" i="0" u="none" strike="noStrike" dirty="0">
                          <a:effectLst/>
                          <a:latin typeface="+mj-ea"/>
                          <a:ea typeface="+mj-ea"/>
                        </a:rPr>
                        <a:t>り余裕があるため軽量化図らず。</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7">
                  <a:txBody>
                    <a:bodyPr/>
                    <a:lstStyle/>
                    <a:p>
                      <a:pPr algn="l" fontAlgn="b"/>
                      <a:r>
                        <a:rPr lang="zh-TW" altLang="en-US" sz="1600" b="1" i="0" u="none" strike="noStrike" dirty="0">
                          <a:solidFill>
                            <a:srgbClr val="FF0000"/>
                          </a:solidFill>
                          <a:effectLst/>
                          <a:latin typeface="+mj-ea"/>
                          <a:ea typeface="+mj-ea"/>
                        </a:rPr>
                        <a:t>　　破損、加減速時間過多。</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76259">
                <a:tc gridSpan="6">
                  <a:txBody>
                    <a:bodyPr/>
                    <a:lstStyle/>
                    <a:p>
                      <a:pPr algn="l" fontAlgn="b"/>
                      <a:r>
                        <a:rPr lang="en-US" altLang="ja-JP" sz="1600" b="0" i="0" u="none" strike="noStrike" dirty="0">
                          <a:effectLst/>
                          <a:latin typeface="+mj-ea"/>
                          <a:ea typeface="+mj-ea"/>
                        </a:rPr>
                        <a:t>2</a:t>
                      </a:r>
                      <a:r>
                        <a:rPr lang="ja-JP" altLang="en-US" sz="1600" b="0" i="0" u="none" strike="noStrike" dirty="0">
                          <a:effectLst/>
                          <a:latin typeface="+mj-ea"/>
                          <a:ea typeface="+mj-ea"/>
                        </a:rPr>
                        <a:t>）打点位置精度ズレ</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l" fontAlgn="b"/>
                      <a:r>
                        <a:rPr lang="ja-JP" altLang="en-US" sz="1600" b="0" i="0" u="none" strike="noStrike" dirty="0">
                          <a:effectLst/>
                          <a:latin typeface="+mj-ea"/>
                          <a:ea typeface="+mj-ea"/>
                        </a:rPr>
                        <a:t>ガン支持</a:t>
                      </a:r>
                      <a:r>
                        <a:rPr lang="en-US" altLang="ja-JP" sz="1600" b="0" i="0" u="none" strike="noStrike" dirty="0">
                          <a:effectLst/>
                          <a:latin typeface="+mj-ea"/>
                          <a:ea typeface="+mj-ea"/>
                        </a:rPr>
                        <a:t>Z</a:t>
                      </a:r>
                      <a:r>
                        <a:rPr lang="ja-JP" altLang="en-US" sz="1600" b="0" i="0" u="none" strike="noStrike" dirty="0">
                          <a:effectLst/>
                          <a:latin typeface="+mj-ea"/>
                          <a:ea typeface="+mj-ea"/>
                        </a:rPr>
                        <a:t>軸主軸周り剛性向上のため支持</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5">
                  <a:txBody>
                    <a:bodyPr/>
                    <a:lstStyle/>
                    <a:p>
                      <a:pPr algn="l" fontAlgn="b"/>
                      <a:r>
                        <a:rPr lang="en-US" altLang="ja-JP" sz="1600" b="1" i="0" u="none" strike="noStrike" dirty="0">
                          <a:solidFill>
                            <a:srgbClr val="FF0000"/>
                          </a:solidFill>
                          <a:effectLst/>
                          <a:latin typeface="+mj-ea"/>
                          <a:ea typeface="+mj-ea"/>
                        </a:rPr>
                        <a:t>2</a:t>
                      </a:r>
                      <a:r>
                        <a:rPr lang="ja-JP" altLang="en-US" sz="1600" b="1" i="0" u="none" strike="noStrike" dirty="0">
                          <a:solidFill>
                            <a:srgbClr val="FF0000"/>
                          </a:solidFill>
                          <a:effectLst/>
                          <a:latin typeface="+mj-ea"/>
                          <a:ea typeface="+mj-ea"/>
                        </a:rPr>
                        <a:t>）</a:t>
                      </a:r>
                      <a:r>
                        <a:rPr lang="en-US" altLang="ja-JP" sz="1600" b="1" i="0" u="none" strike="noStrike" dirty="0">
                          <a:solidFill>
                            <a:srgbClr val="FF0000"/>
                          </a:solidFill>
                          <a:effectLst/>
                          <a:latin typeface="+mj-ea"/>
                          <a:ea typeface="+mj-ea"/>
                        </a:rPr>
                        <a:t>Z</a:t>
                      </a:r>
                      <a:r>
                        <a:rPr lang="ja-JP" altLang="en-US" sz="1600" b="1" i="0" u="none" strike="noStrike" dirty="0">
                          <a:solidFill>
                            <a:srgbClr val="FF0000"/>
                          </a:solidFill>
                          <a:effectLst/>
                          <a:latin typeface="+mj-ea"/>
                          <a:ea typeface="+mj-ea"/>
                        </a:rPr>
                        <a:t>軸ジャミング発生</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76259">
                <a:tc gridSpan="5">
                  <a:txBody>
                    <a:bodyPr/>
                    <a:lstStyle/>
                    <a:p>
                      <a:pPr algn="l" fontAlgn="b"/>
                      <a:r>
                        <a:rPr lang="en-US" sz="1600" b="0" i="0" u="none" strike="noStrike" dirty="0">
                          <a:effectLst/>
                          <a:latin typeface="+mj-ea"/>
                          <a:ea typeface="+mj-ea"/>
                        </a:rPr>
                        <a:t>　　</a:t>
                      </a:r>
                      <a:r>
                        <a:rPr lang="en-US" sz="1600" b="0" i="0" u="none" strike="noStrike" dirty="0" smtClean="0">
                          <a:effectLst/>
                          <a:latin typeface="+mj-ea"/>
                          <a:ea typeface="+mj-ea"/>
                        </a:rPr>
                        <a:t>±1mm</a:t>
                      </a:r>
                      <a:r>
                        <a:rPr lang="ja-JP" altLang="en-US" sz="1600" b="0" i="0" u="none" strike="noStrike" dirty="0" smtClean="0">
                          <a:effectLst/>
                          <a:latin typeface="+mj-ea"/>
                          <a:ea typeface="+mj-ea"/>
                        </a:rPr>
                        <a:t>以内</a:t>
                      </a:r>
                      <a:endParaRPr lang="ja-JP" altLang="en-US" sz="1600" b="0" i="0" u="none" strike="noStrike" dirty="0">
                        <a:effectLst/>
                        <a:latin typeface="+mj-ea"/>
                        <a:ea typeface="+mj-ea"/>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ja-JP" altLang="en-US" sz="1600" b="0" i="0" u="none" strike="noStrike" dirty="0">
                          <a:effectLst/>
                          <a:latin typeface="+mj-ea"/>
                          <a:ea typeface="+mj-ea"/>
                        </a:rPr>
                        <a:t>シャフト類</a:t>
                      </a:r>
                      <a:r>
                        <a:rPr lang="en-US" altLang="ja-JP" sz="1600" b="0" i="0" u="none" strike="noStrike" dirty="0">
                          <a:effectLst/>
                          <a:latin typeface="+mj-ea"/>
                          <a:ea typeface="+mj-ea"/>
                        </a:rPr>
                        <a:t>4</a:t>
                      </a:r>
                      <a:r>
                        <a:rPr lang="ja-JP" altLang="en-US" sz="1600" b="0" i="0" u="none" strike="noStrike" dirty="0">
                          <a:effectLst/>
                          <a:latin typeface="+mj-ea"/>
                          <a:ea typeface="+mj-ea"/>
                        </a:rPr>
                        <a:t>本のピッチを従来比</a:t>
                      </a:r>
                      <a:r>
                        <a:rPr lang="en-US" altLang="ja-JP" sz="1600" b="0" i="0" u="none" strike="noStrike" dirty="0">
                          <a:effectLst/>
                          <a:latin typeface="+mj-ea"/>
                          <a:ea typeface="+mj-ea"/>
                        </a:rPr>
                        <a:t>3</a:t>
                      </a:r>
                      <a:r>
                        <a:rPr lang="ja-JP" altLang="en-US" sz="1600" b="0" i="0" u="none" strike="noStrike" dirty="0">
                          <a:effectLst/>
                          <a:latin typeface="+mj-ea"/>
                          <a:ea typeface="+mj-ea"/>
                        </a:rPr>
                        <a:t>割向上。</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0" i="0" u="none" strike="noStrike">
                        <a:effectLst/>
                        <a:latin typeface="+mj-ea"/>
                        <a:ea typeface="+mj-ea"/>
                      </a:endParaRPr>
                    </a:p>
                  </a:txBody>
                  <a:tcPr marL="9525" marR="9525" marT="9525" marB="0" anchor="b">
                    <a:lnL>
                      <a:noFill/>
                    </a:lnL>
                    <a:lnR>
                      <a:noFill/>
                    </a:lnR>
                    <a:lnT>
                      <a:noFill/>
                    </a:lnT>
                    <a:lnB>
                      <a:noFill/>
                    </a:lnB>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l" fontAlgn="b"/>
                      <a:r>
                        <a:rPr lang="ja-JP" altLang="en-US" sz="1600" b="1" i="0" u="none" strike="noStrike" dirty="0">
                          <a:solidFill>
                            <a:srgbClr val="FF0000"/>
                          </a:solidFill>
                          <a:effectLst/>
                          <a:latin typeface="+mj-ea"/>
                          <a:ea typeface="+mj-ea"/>
                        </a:rPr>
                        <a:t>　　にてサーボダウン。</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376259">
                <a:tc gridSpan="2">
                  <a:txBody>
                    <a:bodyPr/>
                    <a:lstStyle/>
                    <a:p>
                      <a:pPr algn="l" fontAlgn="b"/>
                      <a:r>
                        <a:rPr lang="ja-JP" altLang="en-US" sz="1600" b="0" i="0" u="none" strike="noStrike">
                          <a:effectLst/>
                          <a:latin typeface="+mj-ea"/>
                          <a:ea typeface="+mj-e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l" fontAlgn="b"/>
                      <a:r>
                        <a:rPr lang="ja-JP" altLang="en-US" sz="1600" b="0" i="0" u="none" strike="noStrike" dirty="0">
                          <a:effectLst/>
                          <a:latin typeface="+mj-ea"/>
                          <a:ea typeface="+mj-ea"/>
                        </a:rPr>
                        <a:t>「踏ん張り」を大きくし剛性向上を狙う。</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600" b="0" i="0" u="none" strike="noStrike" dirty="0">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578586715"/>
              </p:ext>
            </p:extLst>
          </p:nvPr>
        </p:nvGraphicFramePr>
        <p:xfrm>
          <a:off x="126116" y="3573016"/>
          <a:ext cx="8856979" cy="2664296"/>
        </p:xfrm>
        <a:graphic>
          <a:graphicData uri="http://schemas.openxmlformats.org/drawingml/2006/table">
            <a:tbl>
              <a:tblPr/>
              <a:tblGrid>
                <a:gridCol w="340653"/>
                <a:gridCol w="340653"/>
                <a:gridCol w="340653"/>
                <a:gridCol w="340653"/>
                <a:gridCol w="340653"/>
                <a:gridCol w="340653"/>
                <a:gridCol w="340653"/>
                <a:gridCol w="340653"/>
                <a:gridCol w="340653"/>
                <a:gridCol w="340653"/>
                <a:gridCol w="340653"/>
                <a:gridCol w="340653"/>
                <a:gridCol w="340653"/>
                <a:gridCol w="340653"/>
                <a:gridCol w="340653"/>
                <a:gridCol w="340653"/>
                <a:gridCol w="340653"/>
                <a:gridCol w="340653"/>
                <a:gridCol w="340653"/>
                <a:gridCol w="681307"/>
                <a:gridCol w="340653"/>
                <a:gridCol w="340653"/>
                <a:gridCol w="340653"/>
                <a:gridCol w="340653"/>
                <a:gridCol w="340653"/>
              </a:tblGrid>
              <a:tr h="333037">
                <a:tc>
                  <a:txBody>
                    <a:bodyPr/>
                    <a:lstStyle/>
                    <a:p>
                      <a:pPr algn="l" fontAlgn="b"/>
                      <a:r>
                        <a:rPr lang="ja-JP" altLang="en-US" sz="1400" b="0" i="0" u="none" strike="noStrike" dirty="0">
                          <a:effectLst/>
                          <a:latin typeface="+mj-ea"/>
                          <a:ea typeface="+mj-ea"/>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ja-JP" altLang="en-US" sz="1400" b="0" i="0" u="none" strike="noStrike">
                          <a:effectLst/>
                          <a:latin typeface="+mj-ea"/>
                          <a:ea typeface="+mj-ea"/>
                        </a:rPr>
                        <a:t>問題点の原因</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b="0" i="0" u="none" strike="noStrike" dirty="0">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対策</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037">
                <a:tc gridSpan="4">
                  <a:txBody>
                    <a:bodyPr/>
                    <a:lstStyle/>
                    <a:p>
                      <a:pPr algn="l" fontAlgn="b"/>
                      <a:r>
                        <a:rPr lang="en-US" sz="1400" b="0" i="0" u="none" strike="noStrike" dirty="0">
                          <a:effectLst/>
                          <a:latin typeface="+mj-ea"/>
                          <a:ea typeface="+mj-ea"/>
                        </a:rPr>
                        <a:t>1）X</a:t>
                      </a:r>
                      <a:r>
                        <a:rPr lang="ja-JP" altLang="en-US" sz="1400" b="0" i="0" u="none" strike="noStrike" dirty="0">
                          <a:effectLst/>
                          <a:latin typeface="+mj-ea"/>
                          <a:ea typeface="+mj-ea"/>
                        </a:rPr>
                        <a:t>軸</a:t>
                      </a:r>
                      <a:r>
                        <a:rPr lang="ja-JP" altLang="en-US" sz="1400" b="1" i="0" u="none" strike="noStrike" dirty="0">
                          <a:effectLst/>
                          <a:latin typeface="+mj-ea"/>
                          <a:ea typeface="+mj-ea"/>
                        </a:rPr>
                        <a:t>駆動部</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altLang="ja-JP" sz="1400" b="1" i="0" u="none" strike="noStrike" dirty="0">
                          <a:effectLst/>
                          <a:latin typeface="+mj-ea"/>
                          <a:ea typeface="+mj-ea"/>
                        </a:rPr>
                        <a:t>1</a:t>
                      </a:r>
                      <a:r>
                        <a:rPr lang="ja-JP" altLang="en-US" sz="1400" b="1" i="0" u="none" strike="noStrike" dirty="0">
                          <a:effectLst/>
                          <a:latin typeface="+mj-ea"/>
                          <a:ea typeface="+mj-ea"/>
                        </a:rPr>
                        <a:t>）</a:t>
                      </a:r>
                      <a:r>
                        <a:rPr lang="en-US" altLang="ja-JP" sz="1400" b="1" i="0" u="none" strike="noStrike" dirty="0">
                          <a:effectLst/>
                          <a:latin typeface="+mj-ea"/>
                          <a:ea typeface="+mj-ea"/>
                        </a:rPr>
                        <a:t>X</a:t>
                      </a:r>
                      <a:r>
                        <a:rPr lang="ja-JP" altLang="en-US" sz="1400" b="1" i="0" u="none" strike="noStrike" dirty="0">
                          <a:effectLst/>
                          <a:latin typeface="+mj-ea"/>
                          <a:ea typeface="+mj-ea"/>
                        </a:rPr>
                        <a:t>軸駆動部の設計変更</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037">
                <a:tc gridSpan="14">
                  <a:txBody>
                    <a:bodyPr/>
                    <a:lstStyle/>
                    <a:p>
                      <a:pPr algn="l" fontAlgn="b"/>
                      <a:r>
                        <a:rPr lang="ja-JP" altLang="en-US" sz="1400" b="0" i="0" u="none" strike="noStrike" dirty="0">
                          <a:effectLst/>
                          <a:latin typeface="+mj-ea"/>
                          <a:ea typeface="+mj-ea"/>
                        </a:rPr>
                        <a:t>ハーモニックドライブがモータ最大トルクに耐え切れなかった。</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10">
                  <a:txBody>
                    <a:bodyPr/>
                    <a:lstStyle/>
                    <a:p>
                      <a:pPr algn="l" fontAlgn="b"/>
                      <a:r>
                        <a:rPr lang="ja-JP" altLang="en-US" sz="1400" b="0" i="0" u="none" strike="noStrike" dirty="0">
                          <a:effectLst/>
                          <a:latin typeface="+mj-ea"/>
                          <a:ea typeface="+mj-ea"/>
                        </a:rPr>
                        <a:t>・</a:t>
                      </a:r>
                      <a:r>
                        <a:rPr lang="ja-JP" altLang="en-US" sz="1400" b="1" i="0" u="none" strike="noStrike" dirty="0">
                          <a:solidFill>
                            <a:srgbClr val="FF0000"/>
                          </a:solidFill>
                          <a:effectLst/>
                          <a:latin typeface="+mj-ea"/>
                          <a:ea typeface="+mj-ea"/>
                        </a:rPr>
                        <a:t>全自重の軽量化は設計量過大で方策無し。</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3037">
                <a:tc gridSpan="12">
                  <a:txBody>
                    <a:bodyPr/>
                    <a:lstStyle/>
                    <a:p>
                      <a:pPr algn="l" fontAlgn="b"/>
                      <a:r>
                        <a:rPr lang="ja-JP" altLang="en-US" sz="1400" b="1" i="0" u="none" strike="noStrike" dirty="0">
                          <a:effectLst/>
                          <a:latin typeface="+mj-ea"/>
                          <a:ea typeface="+mj-ea"/>
                        </a:rPr>
                        <a:t>可動部全自重は従来機のほぼ</a:t>
                      </a:r>
                      <a:r>
                        <a:rPr lang="en-US" altLang="ja-JP" sz="1400" b="1" i="0" u="none" strike="noStrike" dirty="0">
                          <a:effectLst/>
                          <a:latin typeface="+mj-ea"/>
                          <a:ea typeface="+mj-ea"/>
                        </a:rPr>
                        <a:t>2</a:t>
                      </a:r>
                      <a:r>
                        <a:rPr lang="ja-JP" altLang="en-US" sz="1400" b="1" i="0" u="none" strike="noStrike" dirty="0">
                          <a:effectLst/>
                          <a:latin typeface="+mj-ea"/>
                          <a:ea typeface="+mj-ea"/>
                        </a:rPr>
                        <a:t>倍の</a:t>
                      </a:r>
                      <a:r>
                        <a:rPr lang="en-US" altLang="ja-JP" sz="1400" b="1" i="0" u="none" strike="noStrike" dirty="0">
                          <a:effectLst/>
                          <a:latin typeface="+mj-ea"/>
                          <a:ea typeface="+mj-ea"/>
                        </a:rPr>
                        <a:t>570 kg</a:t>
                      </a:r>
                      <a:r>
                        <a:rPr lang="ja-JP" altLang="en-US" sz="1400" b="1" i="0" u="none" strike="noStrike" dirty="0" err="1">
                          <a:effectLst/>
                          <a:latin typeface="+mj-ea"/>
                          <a:ea typeface="+mj-ea"/>
                        </a:rPr>
                        <a:t>。</a:t>
                      </a:r>
                      <a:endParaRPr lang="ja-JP" altLang="en-US" sz="1400" b="1" i="0" u="none" strike="noStrike" dirty="0">
                        <a:effectLst/>
                        <a:latin typeface="+mj-ea"/>
                        <a:ea typeface="+mj-ea"/>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400" b="0" i="0" u="none" strike="noStrike">
                        <a:effectLst/>
                        <a:latin typeface="+mj-ea"/>
                        <a:ea typeface="+mj-ea"/>
                      </a:endParaRPr>
                    </a:p>
                  </a:txBody>
                  <a:tcPr marL="9525" marR="9525" marT="9525" marB="0" anchor="b">
                    <a:lnL>
                      <a:noFill/>
                    </a:lnL>
                    <a:lnR>
                      <a:noFill/>
                    </a:lnR>
                    <a:lnT>
                      <a:noFill/>
                    </a:lnT>
                    <a:lnB>
                      <a:noFill/>
                    </a:lnB>
                  </a:tcPr>
                </a:tc>
                <a:tc>
                  <a:txBody>
                    <a:bodyPr/>
                    <a:lstStyle/>
                    <a:p>
                      <a:pPr algn="l" fontAlgn="b"/>
                      <a:endParaRPr lang="ja-JP" altLang="en-US" sz="1400" b="0" i="0" u="none" strike="noStrike">
                        <a:effectLst/>
                        <a:latin typeface="+mj-ea"/>
                        <a:ea typeface="+mj-ea"/>
                      </a:endParaRPr>
                    </a:p>
                  </a:txBody>
                  <a:tcPr marL="9525" marR="9525" marT="9525" marB="0" anchor="b">
                    <a:lnL>
                      <a:noFill/>
                    </a:lnL>
                    <a:lnR>
                      <a:noFill/>
                    </a:lnR>
                    <a:lnT>
                      <a:noFill/>
                    </a:lnT>
                    <a:lnB>
                      <a:noFill/>
                    </a:lnB>
                  </a:tcPr>
                </a:tc>
                <a:tc>
                  <a:txBody>
                    <a:bodyPr/>
                    <a:lstStyle/>
                    <a:p>
                      <a:pPr algn="l" fontAlgn="b"/>
                      <a:r>
                        <a:rPr lang="ja-JP" altLang="en-US" sz="14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10">
                  <a:txBody>
                    <a:bodyPr/>
                    <a:lstStyle/>
                    <a:p>
                      <a:pPr algn="l" fontAlgn="b"/>
                      <a:r>
                        <a:rPr lang="ja-JP" altLang="en-US" sz="1400" b="0" i="0" u="none" strike="noStrike" dirty="0">
                          <a:effectLst/>
                          <a:latin typeface="+mj-ea"/>
                          <a:ea typeface="+mj-ea"/>
                        </a:rPr>
                        <a:t>・</a:t>
                      </a:r>
                      <a:r>
                        <a:rPr lang="ja-JP" altLang="en-US" sz="1400" b="1" i="0" u="none" strike="noStrike" dirty="0">
                          <a:effectLst/>
                          <a:latin typeface="+mj-ea"/>
                          <a:ea typeface="+mj-ea"/>
                        </a:rPr>
                        <a:t>減速、駆動部効率向上にて廃棄動力の回収</a:t>
                      </a:r>
                      <a:endParaRPr lang="ja-JP" altLang="en-US" sz="1400" b="0" i="0" u="none" strike="noStrike" dirty="0">
                        <a:effectLst/>
                        <a:latin typeface="+mj-ea"/>
                        <a:ea typeface="+mj-e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3037">
                <a:tc gridSpan="10">
                  <a:txBody>
                    <a:bodyPr/>
                    <a:lstStyle/>
                    <a:p>
                      <a:pPr algn="l" fontAlgn="b"/>
                      <a:r>
                        <a:rPr lang="zh-TW" altLang="en-US" sz="1400" b="1" i="0" u="none" strike="noStrike" dirty="0">
                          <a:solidFill>
                            <a:srgbClr val="FF0000"/>
                          </a:solidFill>
                          <a:effectLst/>
                          <a:latin typeface="+mj-ea"/>
                          <a:ea typeface="+mj-ea"/>
                        </a:rPr>
                        <a:t>機械効率</a:t>
                      </a:r>
                      <a:r>
                        <a:rPr lang="en-US" altLang="zh-TW" sz="1400" b="1" i="0" u="none" strike="noStrike" dirty="0">
                          <a:solidFill>
                            <a:srgbClr val="FF0000"/>
                          </a:solidFill>
                          <a:effectLst/>
                          <a:latin typeface="+mj-ea"/>
                          <a:ea typeface="+mj-ea"/>
                        </a:rPr>
                        <a:t>η=0.58</a:t>
                      </a:r>
                      <a:r>
                        <a:rPr lang="zh-TW" altLang="en-US" sz="1400" b="0" i="0" u="none" strike="noStrike" dirty="0">
                          <a:effectLst/>
                          <a:latin typeface="+mj-ea"/>
                          <a:ea typeface="+mj-ea"/>
                        </a:rPr>
                        <a:t>　加速時間　ｔ</a:t>
                      </a:r>
                      <a:r>
                        <a:rPr lang="en-US" altLang="zh-TW" sz="1400" b="0" i="0" u="none" strike="noStrike" dirty="0">
                          <a:effectLst/>
                          <a:latin typeface="+mj-ea"/>
                          <a:ea typeface="+mj-ea"/>
                        </a:rPr>
                        <a:t>a=0.45</a:t>
                      </a:r>
                      <a:r>
                        <a:rPr lang="zh-TW" altLang="en-US" sz="1400" b="0" i="0" u="none" strike="noStrike" dirty="0">
                          <a:effectLst/>
                          <a:latin typeface="+mj-ea"/>
                          <a:ea typeface="+mj-ea"/>
                        </a:rPr>
                        <a:t>秒</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400" b="0" i="0" u="none" strike="noStrike" dirty="0">
                        <a:effectLst/>
                        <a:latin typeface="+mj-ea"/>
                        <a:ea typeface="+mj-ea"/>
                      </a:endParaRPr>
                    </a:p>
                  </a:txBody>
                  <a:tcPr marL="9525" marR="9525" marT="9525" marB="0" anchor="b">
                    <a:lnL>
                      <a:noFill/>
                    </a:lnL>
                    <a:lnR>
                      <a:noFill/>
                    </a:lnR>
                    <a:lnT>
                      <a:noFill/>
                    </a:lnT>
                    <a:lnB>
                      <a:noFill/>
                    </a:lnB>
                  </a:tcPr>
                </a:tc>
                <a:tc>
                  <a:txBody>
                    <a:bodyPr/>
                    <a:lstStyle/>
                    <a:p>
                      <a:pPr algn="l" fontAlgn="b"/>
                      <a:endParaRPr lang="ja-JP" altLang="en-US" sz="1400" b="0" i="0" u="none" strike="noStrike" dirty="0">
                        <a:effectLst/>
                        <a:latin typeface="+mj-ea"/>
                        <a:ea typeface="+mj-ea"/>
                      </a:endParaRPr>
                    </a:p>
                  </a:txBody>
                  <a:tcPr marL="9525" marR="9525" marT="9525" marB="0" anchor="b">
                    <a:lnL>
                      <a:noFill/>
                    </a:lnL>
                    <a:lnR>
                      <a:noFill/>
                    </a:lnR>
                    <a:lnT>
                      <a:noFill/>
                    </a:lnT>
                    <a:lnB>
                      <a:noFill/>
                    </a:lnB>
                  </a:tcPr>
                </a:tc>
                <a:tc>
                  <a:txBody>
                    <a:bodyPr/>
                    <a:lstStyle/>
                    <a:p>
                      <a:pPr algn="l" fontAlgn="b"/>
                      <a:endParaRPr lang="ja-JP" altLang="en-US" sz="1400" b="0" i="0" u="none" strike="noStrike" dirty="0">
                        <a:effectLst/>
                        <a:latin typeface="+mj-ea"/>
                        <a:ea typeface="+mj-ea"/>
                      </a:endParaRPr>
                    </a:p>
                  </a:txBody>
                  <a:tcPr marL="9525" marR="9525" marT="9525" marB="0" anchor="b">
                    <a:lnL>
                      <a:noFill/>
                    </a:lnL>
                    <a:lnR>
                      <a:noFill/>
                    </a:lnR>
                    <a:lnT>
                      <a:noFill/>
                    </a:lnT>
                    <a:lnB>
                      <a:noFill/>
                    </a:lnB>
                  </a:tcPr>
                </a:tc>
                <a:tc>
                  <a:txBody>
                    <a:bodyPr/>
                    <a:lstStyle/>
                    <a:p>
                      <a:pPr algn="l" fontAlgn="b"/>
                      <a:endParaRPr lang="ja-JP" altLang="en-US" sz="1400" b="0" i="0" u="none" strike="noStrike" dirty="0">
                        <a:effectLst/>
                        <a:latin typeface="+mj-ea"/>
                        <a:ea typeface="+mj-ea"/>
                      </a:endParaRPr>
                    </a:p>
                  </a:txBody>
                  <a:tcPr marL="9525" marR="9525" marT="9525" marB="0" anchor="b">
                    <a:lnL>
                      <a:noFill/>
                    </a:lnL>
                    <a:lnR>
                      <a:noFill/>
                    </a:lnR>
                    <a:lnT>
                      <a:noFill/>
                    </a:lnT>
                    <a:lnB>
                      <a:noFill/>
                    </a:lnB>
                  </a:tcPr>
                </a:tc>
                <a:tc>
                  <a:txBody>
                    <a:bodyPr/>
                    <a:lstStyle/>
                    <a:p>
                      <a:pPr algn="l" fontAlgn="b"/>
                      <a:r>
                        <a:rPr lang="ja-JP" altLang="en-US" sz="1400" b="0" i="0" u="none" strike="noStrike" dirty="0">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10">
                  <a:txBody>
                    <a:bodyPr/>
                    <a:lstStyle/>
                    <a:p>
                      <a:pPr algn="l" fontAlgn="b"/>
                      <a:r>
                        <a:rPr lang="ja-JP" altLang="en-US" sz="1400" b="1" i="0" u="none" strike="noStrike" dirty="0">
                          <a:solidFill>
                            <a:srgbClr val="00B0F0"/>
                          </a:solidFill>
                          <a:effectLst/>
                          <a:latin typeface="+mj-ea"/>
                          <a:ea typeface="+mj-ea"/>
                        </a:rPr>
                        <a:t>ハーモニックドライブ</a:t>
                      </a:r>
                      <a:r>
                        <a:rPr lang="ja-JP" altLang="en-US" sz="1400" b="1" i="0" u="none" strike="noStrike" dirty="0" smtClean="0">
                          <a:solidFill>
                            <a:srgbClr val="00B0F0"/>
                          </a:solidFill>
                          <a:effectLst/>
                          <a:latin typeface="+mj-ea"/>
                          <a:ea typeface="+mj-ea"/>
                        </a:rPr>
                        <a:t>中止　⇒　</a:t>
                      </a:r>
                      <a:r>
                        <a:rPr lang="en-US" altLang="ja-JP" sz="1400" b="1" i="0" u="none" strike="noStrike" dirty="0" smtClean="0">
                          <a:solidFill>
                            <a:srgbClr val="00B0F0"/>
                          </a:solidFill>
                          <a:effectLst/>
                          <a:latin typeface="+mj-ea"/>
                          <a:ea typeface="+mj-ea"/>
                        </a:rPr>
                        <a:t>3</a:t>
                      </a:r>
                      <a:r>
                        <a:rPr lang="ja-JP" altLang="en-US" sz="1400" b="1" i="0" u="none" strike="noStrike" dirty="0">
                          <a:solidFill>
                            <a:srgbClr val="00B0F0"/>
                          </a:solidFill>
                          <a:effectLst/>
                          <a:latin typeface="+mj-ea"/>
                          <a:ea typeface="+mj-ea"/>
                        </a:rPr>
                        <a:t>段平ギア減速</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3037">
                <a:tc gridSpan="14">
                  <a:txBody>
                    <a:bodyPr/>
                    <a:lstStyle/>
                    <a:p>
                      <a:pPr algn="l" fontAlgn="b"/>
                      <a:r>
                        <a:rPr lang="ja-JP" altLang="en-US" sz="1400" b="0" i="0" u="none" strike="noStrike" dirty="0">
                          <a:effectLst/>
                          <a:latin typeface="+mj-ea"/>
                          <a:ea typeface="+mj-ea"/>
                        </a:rPr>
                        <a:t>失敗の主因は打点位置精度ズレ抑制のための剛性向上に</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b="0" i="0" u="none" strike="noStrike" dirty="0">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9">
                  <a:txBody>
                    <a:bodyPr/>
                    <a:lstStyle/>
                    <a:p>
                      <a:pPr algn="l" fontAlgn="b"/>
                      <a:r>
                        <a:rPr lang="ja-JP" altLang="en-US" sz="1400" b="1" i="0" u="none" strike="noStrike" dirty="0">
                          <a:solidFill>
                            <a:srgbClr val="00B050"/>
                          </a:solidFill>
                          <a:effectLst/>
                          <a:latin typeface="+mj-ea"/>
                          <a:ea typeface="+mj-ea"/>
                        </a:rPr>
                        <a:t>機械効率</a:t>
                      </a:r>
                      <a:r>
                        <a:rPr lang="en-US" altLang="ja-JP" sz="1400" b="1" i="0" u="none" strike="noStrike" dirty="0">
                          <a:solidFill>
                            <a:srgbClr val="00B050"/>
                          </a:solidFill>
                          <a:effectLst/>
                          <a:latin typeface="+mj-ea"/>
                          <a:ea typeface="+mj-ea"/>
                        </a:rPr>
                        <a:t>η=0.92</a:t>
                      </a:r>
                      <a:r>
                        <a:rPr lang="ja-JP" altLang="en-US" sz="1400" b="1" i="0" u="none" strike="noStrike" dirty="0">
                          <a:solidFill>
                            <a:srgbClr val="00B050"/>
                          </a:solidFill>
                          <a:effectLst/>
                          <a:latin typeface="+mj-ea"/>
                          <a:ea typeface="+mj-ea"/>
                        </a:rPr>
                        <a:t>　</a:t>
                      </a:r>
                      <a:r>
                        <a:rPr lang="ja-JP" altLang="en-US" sz="1600" b="1" i="0" u="none" strike="noStrike" dirty="0">
                          <a:solidFill>
                            <a:srgbClr val="00B050"/>
                          </a:solidFill>
                          <a:effectLst/>
                          <a:latin typeface="+mj-ea"/>
                          <a:ea typeface="+mj-ea"/>
                        </a:rPr>
                        <a:t>（</a:t>
                      </a:r>
                      <a:r>
                        <a:rPr lang="en-US" altLang="ja-JP" sz="1600" b="1" i="0" u="none" strike="noStrike" dirty="0">
                          <a:solidFill>
                            <a:srgbClr val="00B050"/>
                          </a:solidFill>
                          <a:effectLst/>
                          <a:latin typeface="+mj-ea"/>
                          <a:ea typeface="+mj-ea"/>
                        </a:rPr>
                        <a:t>34</a:t>
                      </a:r>
                      <a:r>
                        <a:rPr lang="ja-JP" altLang="en-US" sz="1600" b="1" i="0" u="none" strike="noStrike" dirty="0">
                          <a:solidFill>
                            <a:srgbClr val="00B050"/>
                          </a:solidFill>
                          <a:effectLst/>
                          <a:latin typeface="+mj-ea"/>
                          <a:ea typeface="+mj-ea"/>
                        </a:rPr>
                        <a:t>％の効率向上）</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333037">
                <a:tc gridSpan="15">
                  <a:txBody>
                    <a:bodyPr/>
                    <a:lstStyle/>
                    <a:p>
                      <a:pPr algn="l" fontAlgn="b"/>
                      <a:r>
                        <a:rPr lang="ja-JP" altLang="en-US" sz="1400" b="0" i="0" u="none" strike="noStrike" dirty="0">
                          <a:effectLst/>
                          <a:latin typeface="+mj-ea"/>
                          <a:ea typeface="+mj-ea"/>
                        </a:rPr>
                        <a:t>注力するがあまり各軸重量増大を低く見積もり過ぎたことであった。</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l" fontAlgn="b"/>
                      <a:r>
                        <a:rPr lang="zh-TW" altLang="en-US" sz="1400" b="1" i="0" u="none" strike="noStrike" dirty="0">
                          <a:effectLst/>
                          <a:latin typeface="+mj-ea"/>
                          <a:ea typeface="+mj-ea"/>
                        </a:rPr>
                        <a:t>加速時間　ｔ</a:t>
                      </a:r>
                      <a:r>
                        <a:rPr lang="en-US" altLang="zh-TW" sz="1400" b="1" i="0" u="none" strike="noStrike" dirty="0">
                          <a:effectLst/>
                          <a:latin typeface="+mj-ea"/>
                          <a:ea typeface="+mj-ea"/>
                        </a:rPr>
                        <a:t>a=0.37</a:t>
                      </a:r>
                      <a:r>
                        <a:rPr lang="zh-TW" altLang="en-US" sz="1400" b="1" i="0" u="none" strike="noStrike" dirty="0">
                          <a:effectLst/>
                          <a:latin typeface="+mj-ea"/>
                          <a:ea typeface="+mj-ea"/>
                        </a:rPr>
                        <a:t>秒（当初仕様</a:t>
                      </a:r>
                      <a:r>
                        <a:rPr lang="en-US" altLang="zh-TW" sz="1400" b="1" i="0" u="none" strike="noStrike" dirty="0">
                          <a:effectLst/>
                          <a:latin typeface="+mj-ea"/>
                          <a:ea typeface="+mj-ea"/>
                        </a:rPr>
                        <a:t>0.30</a:t>
                      </a:r>
                      <a:r>
                        <a:rPr lang="zh-TW" altLang="en-US" sz="1400" b="1" i="0" u="none" strike="noStrike" dirty="0">
                          <a:effectLst/>
                          <a:latin typeface="+mj-ea"/>
                          <a:ea typeface="+mj-ea"/>
                        </a:rPr>
                        <a:t>秒）</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3037">
                <a:tc gridSpan="11">
                  <a:txBody>
                    <a:bodyPr/>
                    <a:lstStyle/>
                    <a:p>
                      <a:pPr algn="l" fontAlgn="b"/>
                      <a:r>
                        <a:rPr lang="en-US" altLang="ja-JP" sz="1400" b="1" i="0" u="none" strike="noStrike" dirty="0">
                          <a:solidFill>
                            <a:srgbClr val="FF0000"/>
                          </a:solidFill>
                          <a:effectLst/>
                          <a:latin typeface="+mj-ea"/>
                          <a:ea typeface="+mj-ea"/>
                        </a:rPr>
                        <a:t>2</a:t>
                      </a:r>
                      <a:r>
                        <a:rPr lang="ja-JP" altLang="en-US" sz="1400" b="1" i="0" u="none" strike="noStrike" dirty="0">
                          <a:solidFill>
                            <a:srgbClr val="FF0000"/>
                          </a:solidFill>
                          <a:effectLst/>
                          <a:latin typeface="+mj-ea"/>
                          <a:ea typeface="+mj-ea"/>
                        </a:rPr>
                        <a:t>）</a:t>
                      </a:r>
                      <a:r>
                        <a:rPr lang="en-US" altLang="ja-JP" sz="1400" b="1" i="0" u="none" strike="noStrike" dirty="0">
                          <a:solidFill>
                            <a:srgbClr val="FF0000"/>
                          </a:solidFill>
                          <a:effectLst/>
                          <a:latin typeface="+mj-ea"/>
                          <a:ea typeface="+mj-ea"/>
                        </a:rPr>
                        <a:t>Z</a:t>
                      </a:r>
                      <a:r>
                        <a:rPr lang="ja-JP" altLang="en-US" sz="1400" b="1" i="0" u="none" strike="noStrike" dirty="0">
                          <a:solidFill>
                            <a:srgbClr val="FF0000"/>
                          </a:solidFill>
                          <a:effectLst/>
                          <a:latin typeface="+mj-ea"/>
                          <a:ea typeface="+mj-ea"/>
                        </a:rPr>
                        <a:t>軸自重過多によるモータへのオーバートルク</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b"/>
                      <a:r>
                        <a:rPr lang="en-US" altLang="ja-JP" sz="1400" b="1" i="0" u="none" strike="noStrike" dirty="0">
                          <a:solidFill>
                            <a:srgbClr val="FF0000"/>
                          </a:solidFill>
                          <a:effectLst/>
                          <a:latin typeface="+mj-ea"/>
                          <a:ea typeface="+mj-ea"/>
                        </a:rPr>
                        <a:t>2</a:t>
                      </a:r>
                      <a:r>
                        <a:rPr lang="ja-JP" altLang="en-US" sz="1400" b="1" i="0" u="none" strike="noStrike" dirty="0">
                          <a:solidFill>
                            <a:srgbClr val="FF0000"/>
                          </a:solidFill>
                          <a:effectLst/>
                          <a:latin typeface="+mj-ea"/>
                          <a:ea typeface="+mj-ea"/>
                        </a:rPr>
                        <a:t>）</a:t>
                      </a:r>
                      <a:r>
                        <a:rPr lang="en-US" altLang="ja-JP" sz="1400" b="1" i="0" u="none" strike="noStrike" dirty="0">
                          <a:solidFill>
                            <a:srgbClr val="FF0000"/>
                          </a:solidFill>
                          <a:effectLst/>
                          <a:latin typeface="+mj-ea"/>
                          <a:ea typeface="+mj-ea"/>
                        </a:rPr>
                        <a:t>Z</a:t>
                      </a:r>
                      <a:r>
                        <a:rPr lang="ja-JP" altLang="en-US" sz="1400" b="1" i="0" u="none" strike="noStrike" dirty="0">
                          <a:solidFill>
                            <a:srgbClr val="FF0000"/>
                          </a:solidFill>
                          <a:effectLst/>
                          <a:latin typeface="+mj-ea"/>
                          <a:ea typeface="+mj-ea"/>
                        </a:rPr>
                        <a:t>軸バネバランサー部の設計変更</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b="0" i="0" u="none" strike="noStrike" dirty="0">
                          <a:effectLst/>
                          <a:latin typeface="+mj-ea"/>
                          <a:ea typeface="+mj-e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effectLst/>
                          <a:latin typeface="+mj-ea"/>
                          <a:ea typeface="+mj-e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テキスト ボックス 2"/>
          <p:cNvSpPr txBox="1"/>
          <p:nvPr/>
        </p:nvSpPr>
        <p:spPr>
          <a:xfrm>
            <a:off x="1403648" y="2492896"/>
            <a:ext cx="5112568" cy="646331"/>
          </a:xfrm>
          <a:prstGeom prst="rect">
            <a:avLst/>
          </a:prstGeom>
          <a:noFill/>
          <a:ln w="38100">
            <a:solidFill>
              <a:srgbClr val="FF0000"/>
            </a:solidFill>
          </a:ln>
        </p:spPr>
        <p:txBody>
          <a:bodyPr wrap="square" rtlCol="0">
            <a:spAutoFit/>
          </a:bodyPr>
          <a:lstStyle/>
          <a:p>
            <a:r>
              <a:rPr lang="ja-JP" altLang="en-US" dirty="0" smtClean="0"/>
              <a:t>およそ産業用ロボットとして成り立たない！</a:t>
            </a:r>
            <a:endParaRPr lang="en-US" altLang="ja-JP" dirty="0" smtClean="0"/>
          </a:p>
          <a:p>
            <a:r>
              <a:rPr kumimoji="1" lang="ja-JP" altLang="en-US" dirty="0"/>
              <a:t>とんでも</a:t>
            </a:r>
            <a:r>
              <a:rPr kumimoji="1" lang="ja-JP" altLang="en-US" dirty="0" smtClean="0"/>
              <a:t>ないミス！　</a:t>
            </a:r>
            <a:endParaRPr kumimoji="1" lang="ja-JP" altLang="en-US" dirty="0"/>
          </a:p>
        </p:txBody>
      </p:sp>
      <p:cxnSp>
        <p:nvCxnSpPr>
          <p:cNvPr id="6" name="直線矢印コネクタ 5"/>
          <p:cNvCxnSpPr/>
          <p:nvPr/>
        </p:nvCxnSpPr>
        <p:spPr>
          <a:xfrm>
            <a:off x="1115616" y="5301208"/>
            <a:ext cx="4392488" cy="720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664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1" y="116632"/>
            <a:ext cx="8406506" cy="646331"/>
          </a:xfrm>
          <a:prstGeom prst="rect">
            <a:avLst/>
          </a:prstGeom>
          <a:noFill/>
        </p:spPr>
        <p:txBody>
          <a:bodyPr wrap="square" rtlCol="0">
            <a:spAutoFit/>
          </a:bodyPr>
          <a:lstStyle/>
          <a:p>
            <a:pPr fontAlgn="b"/>
            <a:r>
              <a:rPr lang="ja-JP" altLang="en-US" b="1" dirty="0" smtClean="0">
                <a:solidFill>
                  <a:schemeClr val="dk1"/>
                </a:solidFill>
                <a:latin typeface="+mj-ea"/>
              </a:rPr>
              <a:t>　</a:t>
            </a:r>
            <a:r>
              <a:rPr lang="ja-JP" altLang="en-US" b="1" dirty="0">
                <a:solidFill>
                  <a:schemeClr val="dk1"/>
                </a:solidFill>
                <a:latin typeface="+mj-ea"/>
              </a:rPr>
              <a:t>実行した技術的提案</a:t>
            </a:r>
            <a:r>
              <a:rPr lang="en-US" altLang="ja-JP" b="1" dirty="0">
                <a:solidFill>
                  <a:schemeClr val="dk1"/>
                </a:solidFill>
                <a:latin typeface="+mj-ea"/>
              </a:rPr>
              <a:t> </a:t>
            </a:r>
            <a:r>
              <a:rPr lang="ja-JP" altLang="en-US" b="1" dirty="0" smtClean="0">
                <a:solidFill>
                  <a:schemeClr val="dk1"/>
                </a:solidFill>
                <a:latin typeface="+mj-ea"/>
              </a:rPr>
              <a:t>：</a:t>
            </a:r>
            <a:r>
              <a:rPr lang="en-US" altLang="ja-JP" b="1" dirty="0" smtClean="0">
                <a:solidFill>
                  <a:schemeClr val="dk1"/>
                </a:solidFill>
                <a:latin typeface="+mj-ea"/>
              </a:rPr>
              <a:t>Z</a:t>
            </a:r>
            <a:r>
              <a:rPr lang="ja-JP" altLang="en-US" b="1" dirty="0" smtClean="0">
                <a:solidFill>
                  <a:schemeClr val="dk1"/>
                </a:solidFill>
                <a:latin typeface="+mj-ea"/>
              </a:rPr>
              <a:t>軸圧縮</a:t>
            </a:r>
            <a:r>
              <a:rPr lang="ja-JP" altLang="en-US" b="1" dirty="0">
                <a:solidFill>
                  <a:schemeClr val="dk1"/>
                </a:solidFill>
                <a:latin typeface="+mj-ea"/>
              </a:rPr>
              <a:t>コイルバネを２段→３段にできない</a:t>
            </a:r>
            <a:r>
              <a:rPr lang="ja-JP" altLang="en-US" b="1" dirty="0" smtClean="0">
                <a:solidFill>
                  <a:schemeClr val="dk1"/>
                </a:solidFill>
                <a:latin typeface="+mj-ea"/>
              </a:rPr>
              <a:t>か？</a:t>
            </a:r>
            <a:endParaRPr lang="en-US" altLang="ja-JP" b="1" dirty="0" smtClean="0">
              <a:solidFill>
                <a:schemeClr val="dk1"/>
              </a:solidFill>
              <a:latin typeface="+mj-ea"/>
            </a:endParaRPr>
          </a:p>
          <a:p>
            <a:pPr fontAlgn="b"/>
            <a:r>
              <a:rPr lang="ja-JP" altLang="en-US" b="1" dirty="0" smtClean="0">
                <a:solidFill>
                  <a:schemeClr val="dk1"/>
                </a:solidFill>
                <a:latin typeface="+mj-ea"/>
              </a:rPr>
              <a:t>　　　　　　　　　　　　　　　　このようにできれば被害</a:t>
            </a:r>
            <a:r>
              <a:rPr lang="ja-JP" altLang="en-US" b="1" dirty="0">
                <a:solidFill>
                  <a:schemeClr val="dk1"/>
                </a:solidFill>
                <a:latin typeface="+mj-ea"/>
              </a:rPr>
              <a:t>（設計変更範囲）</a:t>
            </a:r>
            <a:r>
              <a:rPr lang="ja-JP" altLang="en-US" b="1" dirty="0" smtClean="0">
                <a:solidFill>
                  <a:schemeClr val="dk1"/>
                </a:solidFill>
                <a:latin typeface="+mj-ea"/>
              </a:rPr>
              <a:t>が最小限になる。</a:t>
            </a:r>
            <a:endParaRPr lang="en-US" altLang="ja-JP" b="1" dirty="0">
              <a:solidFill>
                <a:schemeClr val="dk1"/>
              </a:solidFill>
              <a:latin typeface="+mj-ea"/>
            </a:endParaRPr>
          </a:p>
        </p:txBody>
      </p:sp>
      <p:sp>
        <p:nvSpPr>
          <p:cNvPr id="5" name="正方形/長方形 4"/>
          <p:cNvSpPr/>
          <p:nvPr/>
        </p:nvSpPr>
        <p:spPr>
          <a:xfrm>
            <a:off x="161081" y="846282"/>
            <a:ext cx="8424936" cy="369332"/>
          </a:xfrm>
          <a:prstGeom prst="rect">
            <a:avLst/>
          </a:prstGeom>
          <a:ln w="28575">
            <a:solidFill>
              <a:srgbClr val="FF0000"/>
            </a:solidFill>
          </a:ln>
        </p:spPr>
        <p:txBody>
          <a:bodyPr wrap="square">
            <a:spAutoFit/>
          </a:bodyPr>
          <a:lstStyle/>
          <a:p>
            <a:pPr fontAlgn="b"/>
            <a:r>
              <a:rPr lang="ja-JP" altLang="en-US" b="1" dirty="0" smtClean="0">
                <a:latin typeface="+mj-ea"/>
              </a:rPr>
              <a:t>圧縮</a:t>
            </a:r>
            <a:r>
              <a:rPr lang="ja-JP" altLang="en-US" b="1" dirty="0">
                <a:latin typeface="+mj-ea"/>
              </a:rPr>
              <a:t>コイルバネの変数は</a:t>
            </a:r>
            <a:r>
              <a:rPr lang="ja-JP" altLang="en-US" b="1" dirty="0">
                <a:solidFill>
                  <a:srgbClr val="FF0000"/>
                </a:solidFill>
                <a:latin typeface="+mj-ea"/>
              </a:rPr>
              <a:t>線径、外径、全長、巻数、バネ定数、せん断力、座屈の</a:t>
            </a:r>
            <a:r>
              <a:rPr lang="en-US" altLang="ja-JP" b="1" dirty="0">
                <a:solidFill>
                  <a:srgbClr val="FF0000"/>
                </a:solidFill>
                <a:latin typeface="+mj-ea"/>
              </a:rPr>
              <a:t>7</a:t>
            </a:r>
            <a:r>
              <a:rPr lang="ja-JP" altLang="en-US" b="1" dirty="0">
                <a:solidFill>
                  <a:srgbClr val="FF0000"/>
                </a:solidFill>
                <a:latin typeface="+mj-ea"/>
              </a:rPr>
              <a:t>個。</a:t>
            </a:r>
            <a:endParaRPr lang="en-US" altLang="ja-JP" b="1" dirty="0">
              <a:solidFill>
                <a:srgbClr val="FF0000"/>
              </a:solidFill>
              <a:latin typeface="+mj-ea"/>
            </a:endParaRPr>
          </a:p>
        </p:txBody>
      </p:sp>
      <p:sp>
        <p:nvSpPr>
          <p:cNvPr id="4" name="正方形/長方形 3"/>
          <p:cNvSpPr/>
          <p:nvPr/>
        </p:nvSpPr>
        <p:spPr>
          <a:xfrm>
            <a:off x="301461" y="1484784"/>
            <a:ext cx="7510899" cy="369332"/>
          </a:xfrm>
          <a:prstGeom prst="rect">
            <a:avLst/>
          </a:prstGeom>
          <a:ln w="28575">
            <a:solidFill>
              <a:srgbClr val="FF0000"/>
            </a:solidFill>
          </a:ln>
        </p:spPr>
        <p:txBody>
          <a:bodyPr wrap="square">
            <a:spAutoFit/>
          </a:bodyPr>
          <a:lstStyle/>
          <a:p>
            <a:pPr fontAlgn="b"/>
            <a:r>
              <a:rPr lang="ja-JP" altLang="en-US" b="1" dirty="0" smtClean="0">
                <a:solidFill>
                  <a:srgbClr val="FF0000"/>
                </a:solidFill>
                <a:latin typeface="+mj-ea"/>
              </a:rPr>
              <a:t>　数十回手計算するも適合しない！パラメータが</a:t>
            </a:r>
            <a:r>
              <a:rPr lang="en-US" altLang="ja-JP" b="1" dirty="0" smtClean="0">
                <a:solidFill>
                  <a:srgbClr val="FF0000"/>
                </a:solidFill>
                <a:latin typeface="+mj-ea"/>
              </a:rPr>
              <a:t>3</a:t>
            </a:r>
            <a:r>
              <a:rPr lang="ja-JP" altLang="en-US" b="1" dirty="0" smtClean="0">
                <a:solidFill>
                  <a:srgbClr val="FF0000"/>
                </a:solidFill>
                <a:latin typeface="+mj-ea"/>
              </a:rPr>
              <a:t>個くらいだと</a:t>
            </a:r>
            <a:r>
              <a:rPr lang="en-US" altLang="ja-JP" b="1" dirty="0" smtClean="0">
                <a:solidFill>
                  <a:srgbClr val="FF0000"/>
                </a:solidFill>
                <a:latin typeface="+mj-ea"/>
              </a:rPr>
              <a:t>OK?</a:t>
            </a:r>
          </a:p>
        </p:txBody>
      </p:sp>
      <p:sp>
        <p:nvSpPr>
          <p:cNvPr id="2" name="正方形/長方形 1"/>
          <p:cNvSpPr/>
          <p:nvPr/>
        </p:nvSpPr>
        <p:spPr>
          <a:xfrm>
            <a:off x="323528" y="2204864"/>
            <a:ext cx="8352928" cy="646331"/>
          </a:xfrm>
          <a:prstGeom prst="rect">
            <a:avLst/>
          </a:prstGeom>
          <a:ln w="28575">
            <a:solidFill>
              <a:srgbClr val="FF0000"/>
            </a:solidFill>
          </a:ln>
        </p:spPr>
        <p:txBody>
          <a:bodyPr wrap="square">
            <a:spAutoFit/>
          </a:bodyPr>
          <a:lstStyle/>
          <a:p>
            <a:pPr fontAlgn="b"/>
            <a:r>
              <a:rPr lang="ja-JP" altLang="en-US" b="1" dirty="0">
                <a:solidFill>
                  <a:srgbClr val="00B050"/>
                </a:solidFill>
                <a:latin typeface="+mj-ea"/>
              </a:rPr>
              <a:t>プログラミングによる繰返演算を案出</a:t>
            </a:r>
            <a:r>
              <a:rPr lang="ja-JP" altLang="en-US" b="1" dirty="0">
                <a:latin typeface="+mj-ea"/>
              </a:rPr>
              <a:t>。中身は簡潔で</a:t>
            </a:r>
            <a:r>
              <a:rPr lang="en-US" altLang="ja-JP" b="1" dirty="0">
                <a:latin typeface="+mj-ea"/>
              </a:rPr>
              <a:t>7</a:t>
            </a:r>
            <a:r>
              <a:rPr lang="ja-JP" altLang="en-US" b="1" dirty="0">
                <a:latin typeface="+mj-ea"/>
              </a:rPr>
              <a:t>個の拘束条件を設け、考えられる変数を最小から</a:t>
            </a:r>
            <a:r>
              <a:rPr lang="ja-JP" altLang="en-US" b="1" dirty="0" smtClean="0">
                <a:latin typeface="+mj-ea"/>
              </a:rPr>
              <a:t>最大値まで細動させた。ベーシックプログラムで</a:t>
            </a:r>
            <a:r>
              <a:rPr lang="en-US" altLang="ja-JP" b="1" dirty="0" smtClean="0">
                <a:latin typeface="+mj-ea"/>
              </a:rPr>
              <a:t>200</a:t>
            </a:r>
            <a:r>
              <a:rPr lang="ja-JP" altLang="en-US" b="1" dirty="0" smtClean="0">
                <a:latin typeface="+mj-ea"/>
              </a:rPr>
              <a:t>行程度。</a:t>
            </a:r>
            <a:endParaRPr lang="ja-JP" altLang="en-US" b="1" dirty="0">
              <a:latin typeface="+mj-ea"/>
            </a:endParaRPr>
          </a:p>
        </p:txBody>
      </p:sp>
      <p:sp>
        <p:nvSpPr>
          <p:cNvPr id="6" name="正方形/長方形 5"/>
          <p:cNvSpPr/>
          <p:nvPr/>
        </p:nvSpPr>
        <p:spPr>
          <a:xfrm>
            <a:off x="337421" y="3212977"/>
            <a:ext cx="8339035" cy="923330"/>
          </a:xfrm>
          <a:prstGeom prst="rect">
            <a:avLst/>
          </a:prstGeom>
          <a:ln w="28575">
            <a:solidFill>
              <a:srgbClr val="FF0000"/>
            </a:solidFill>
          </a:ln>
        </p:spPr>
        <p:txBody>
          <a:bodyPr wrap="square">
            <a:spAutoFit/>
          </a:bodyPr>
          <a:lstStyle/>
          <a:p>
            <a:pPr fontAlgn="b"/>
            <a:r>
              <a:rPr lang="ja-JP" altLang="en-US" b="1" dirty="0" smtClean="0">
                <a:latin typeface="+mj-ea"/>
              </a:rPr>
              <a:t>技術的成果：自分</a:t>
            </a:r>
            <a:r>
              <a:rPr lang="ja-JP" altLang="en-US" b="1" dirty="0">
                <a:latin typeface="+mj-ea"/>
              </a:rPr>
              <a:t>の手計算に取って代わり</a:t>
            </a:r>
            <a:r>
              <a:rPr lang="ja-JP" altLang="en-US" b="1" dirty="0">
                <a:solidFill>
                  <a:srgbClr val="00B0F0"/>
                </a:solidFill>
                <a:latin typeface="+mj-ea"/>
              </a:rPr>
              <a:t>数十万回の繰返演算</a:t>
            </a:r>
            <a:r>
              <a:rPr lang="ja-JP" altLang="en-US" b="1" dirty="0">
                <a:latin typeface="+mj-ea"/>
              </a:rPr>
              <a:t>を経て</a:t>
            </a:r>
            <a:r>
              <a:rPr lang="ja-JP" altLang="en-US" b="1" dirty="0">
                <a:solidFill>
                  <a:srgbClr val="00B0F0"/>
                </a:solidFill>
                <a:latin typeface="+mj-ea"/>
              </a:rPr>
              <a:t>最適な数値が</a:t>
            </a:r>
            <a:r>
              <a:rPr lang="en-US" altLang="ja-JP" b="1" dirty="0">
                <a:solidFill>
                  <a:srgbClr val="00B0F0"/>
                </a:solidFill>
                <a:latin typeface="+mj-ea"/>
              </a:rPr>
              <a:t>2</a:t>
            </a:r>
            <a:r>
              <a:rPr lang="ja-JP" altLang="en-US" b="1" dirty="0" err="1">
                <a:solidFill>
                  <a:srgbClr val="00B0F0"/>
                </a:solidFill>
                <a:latin typeface="+mj-ea"/>
              </a:rPr>
              <a:t>、</a:t>
            </a:r>
            <a:r>
              <a:rPr lang="en-US" altLang="ja-JP" b="1" dirty="0">
                <a:solidFill>
                  <a:srgbClr val="00B0F0"/>
                </a:solidFill>
                <a:latin typeface="+mj-ea"/>
              </a:rPr>
              <a:t>3</a:t>
            </a:r>
            <a:r>
              <a:rPr lang="ja-JP" altLang="en-US" b="1" dirty="0">
                <a:solidFill>
                  <a:srgbClr val="00B0F0"/>
                </a:solidFill>
                <a:latin typeface="+mj-ea"/>
              </a:rPr>
              <a:t>個</a:t>
            </a:r>
            <a:r>
              <a:rPr lang="ja-JP" altLang="en-US" b="1" dirty="0">
                <a:latin typeface="+mj-ea"/>
              </a:rPr>
              <a:t>見つかった</a:t>
            </a:r>
            <a:r>
              <a:rPr lang="ja-JP" altLang="en-US" b="1" dirty="0" smtClean="0">
                <a:latin typeface="+mj-ea"/>
              </a:rPr>
              <a:t>。</a:t>
            </a:r>
            <a:r>
              <a:rPr lang="ja-JP" altLang="en-US" b="1" dirty="0" smtClean="0">
                <a:solidFill>
                  <a:srgbClr val="00B0F0"/>
                </a:solidFill>
                <a:latin typeface="+mj-ea"/>
              </a:rPr>
              <a:t>限られた</a:t>
            </a:r>
            <a:r>
              <a:rPr lang="ja-JP" altLang="en-US" b="1" dirty="0">
                <a:solidFill>
                  <a:srgbClr val="00B0F0"/>
                </a:solidFill>
                <a:latin typeface="+mj-ea"/>
              </a:rPr>
              <a:t>範囲内で最適な対処方法を見つけ出すために計算機</a:t>
            </a:r>
            <a:r>
              <a:rPr lang="ja-JP" altLang="en-US" b="1" dirty="0" smtClean="0">
                <a:solidFill>
                  <a:srgbClr val="00B0F0"/>
                </a:solidFill>
                <a:latin typeface="+mj-ea"/>
              </a:rPr>
              <a:t>の</a:t>
            </a:r>
            <a:r>
              <a:rPr lang="ja-JP" altLang="en-US" b="1" dirty="0">
                <a:solidFill>
                  <a:srgbClr val="00B0F0"/>
                </a:solidFill>
                <a:latin typeface="+mj-ea"/>
              </a:rPr>
              <a:t>繰返演算機能を機械設計に応用したことが技術的成果であると考える</a:t>
            </a:r>
            <a:r>
              <a:rPr lang="ja-JP" altLang="en-US" b="1" dirty="0" smtClean="0">
                <a:latin typeface="+mj-ea"/>
              </a:rPr>
              <a:t>。</a:t>
            </a:r>
            <a:endParaRPr lang="ja-JP" altLang="en-US" b="1" dirty="0">
              <a:latin typeface="+mj-ea"/>
            </a:endParaRPr>
          </a:p>
        </p:txBody>
      </p:sp>
      <p:sp>
        <p:nvSpPr>
          <p:cNvPr id="9" name="正方形/長方形 8"/>
          <p:cNvSpPr/>
          <p:nvPr/>
        </p:nvSpPr>
        <p:spPr>
          <a:xfrm>
            <a:off x="398014" y="4540478"/>
            <a:ext cx="8352928" cy="369332"/>
          </a:xfrm>
          <a:prstGeom prst="rect">
            <a:avLst/>
          </a:prstGeom>
          <a:ln w="28575">
            <a:solidFill>
              <a:srgbClr val="FF0000"/>
            </a:solidFill>
          </a:ln>
        </p:spPr>
        <p:txBody>
          <a:bodyPr wrap="square">
            <a:spAutoFit/>
          </a:bodyPr>
          <a:lstStyle/>
          <a:p>
            <a:pPr fontAlgn="b"/>
            <a:r>
              <a:rPr lang="ja-JP" altLang="en-US" b="1" dirty="0">
                <a:solidFill>
                  <a:srgbClr val="00B0F0"/>
                </a:solidFill>
                <a:latin typeface="+mj-ea"/>
              </a:rPr>
              <a:t>それを基に圧縮コイルバネを</a:t>
            </a:r>
            <a:r>
              <a:rPr lang="en-US" altLang="ja-JP" b="1" dirty="0">
                <a:solidFill>
                  <a:srgbClr val="00B0F0"/>
                </a:solidFill>
                <a:latin typeface="+mj-ea"/>
              </a:rPr>
              <a:t>2</a:t>
            </a:r>
            <a:r>
              <a:rPr lang="ja-JP" altLang="en-US" b="1" dirty="0">
                <a:solidFill>
                  <a:srgbClr val="00B0F0"/>
                </a:solidFill>
                <a:latin typeface="+mj-ea"/>
              </a:rPr>
              <a:t>段から</a:t>
            </a:r>
            <a:r>
              <a:rPr lang="en-US" altLang="ja-JP" b="1" dirty="0">
                <a:solidFill>
                  <a:srgbClr val="00B0F0"/>
                </a:solidFill>
                <a:latin typeface="+mj-ea"/>
              </a:rPr>
              <a:t>3</a:t>
            </a:r>
            <a:r>
              <a:rPr lang="ja-JP" altLang="en-US" b="1" dirty="0" smtClean="0">
                <a:solidFill>
                  <a:srgbClr val="00B0F0"/>
                </a:solidFill>
                <a:latin typeface="+mj-ea"/>
              </a:rPr>
              <a:t>段重ねに</a:t>
            </a:r>
            <a:r>
              <a:rPr lang="ja-JP" altLang="en-US" b="1" dirty="0">
                <a:solidFill>
                  <a:srgbClr val="00B0F0"/>
                </a:solidFill>
                <a:latin typeface="+mj-ea"/>
              </a:rPr>
              <a:t>設計変更することに成功した</a:t>
            </a:r>
            <a:r>
              <a:rPr lang="ja-JP" altLang="en-US" b="1" dirty="0">
                <a:latin typeface="+mj-ea"/>
              </a:rPr>
              <a:t>。</a:t>
            </a:r>
          </a:p>
        </p:txBody>
      </p:sp>
      <p:graphicFrame>
        <p:nvGraphicFramePr>
          <p:cNvPr id="11" name="表 10"/>
          <p:cNvGraphicFramePr>
            <a:graphicFrameLocks noGrp="1"/>
          </p:cNvGraphicFramePr>
          <p:nvPr>
            <p:extLst>
              <p:ext uri="{D42A27DB-BD31-4B8C-83A1-F6EECF244321}">
                <p14:modId xmlns:p14="http://schemas.microsoft.com/office/powerpoint/2010/main" val="3717129388"/>
              </p:ext>
            </p:extLst>
          </p:nvPr>
        </p:nvGraphicFramePr>
        <p:xfrm>
          <a:off x="183862" y="5013176"/>
          <a:ext cx="8856992" cy="1687442"/>
        </p:xfrm>
        <a:graphic>
          <a:graphicData uri="http://schemas.openxmlformats.org/drawingml/2006/table">
            <a:tbl>
              <a:tblPr>
                <a:tableStyleId>{5C22544A-7EE6-4342-B048-85BDC9FD1C3A}</a:tableStyleId>
              </a:tblPr>
              <a:tblGrid>
                <a:gridCol w="328037"/>
                <a:gridCol w="7216807"/>
                <a:gridCol w="328037"/>
                <a:gridCol w="328037"/>
                <a:gridCol w="328037"/>
                <a:gridCol w="328037"/>
              </a:tblGrid>
              <a:tr h="276031">
                <a:tc>
                  <a:txBody>
                    <a:bodyPr/>
                    <a:lstStyle/>
                    <a:p>
                      <a:endParaRPr lang="ja-JP" altLang="en-US" dirty="0"/>
                    </a:p>
                  </a:txBody>
                  <a:tcPr marL="9525" marR="9525" marT="9525" marB="0" anchor="b"/>
                </a:tc>
                <a:tc gridSpan="5">
                  <a:txBody>
                    <a:bodyPr/>
                    <a:lstStyle/>
                    <a:p>
                      <a:pPr algn="l" fontAlgn="b"/>
                      <a:r>
                        <a:rPr lang="ja-JP" altLang="en-US" sz="1400" b="1" u="none" strike="noStrike" dirty="0" smtClean="0">
                          <a:solidFill>
                            <a:srgbClr val="92D050"/>
                          </a:solidFill>
                          <a:effectLst/>
                          <a:latin typeface="+mj-ea"/>
                          <a:ea typeface="+mj-ea"/>
                        </a:rPr>
                        <a:t>　経験</a:t>
                      </a:r>
                      <a:r>
                        <a:rPr lang="ja-JP" altLang="en-US" sz="1400" b="1" u="none" strike="noStrike" dirty="0">
                          <a:solidFill>
                            <a:srgbClr val="92D050"/>
                          </a:solidFill>
                          <a:effectLst/>
                          <a:latin typeface="+mj-ea"/>
                          <a:ea typeface="+mj-ea"/>
                        </a:rPr>
                        <a:t>豊富な諸先輩方には無い手法</a:t>
                      </a:r>
                      <a:r>
                        <a:rPr lang="ja-JP" altLang="en-US" sz="1400" b="1" u="none" strike="noStrike" dirty="0" smtClean="0">
                          <a:solidFill>
                            <a:srgbClr val="92D050"/>
                          </a:solidFill>
                          <a:effectLst/>
                          <a:latin typeface="+mj-ea"/>
                          <a:ea typeface="+mj-ea"/>
                        </a:rPr>
                        <a:t>と</a:t>
                      </a:r>
                      <a:r>
                        <a:rPr kumimoji="1" lang="ja-JP" altLang="en-US" sz="1400" b="1" u="none" strike="noStrike" kern="1200" dirty="0" smtClean="0">
                          <a:solidFill>
                            <a:srgbClr val="92D050"/>
                          </a:solidFill>
                          <a:effectLst/>
                          <a:latin typeface="+mj-ea"/>
                          <a:ea typeface="+mn-ea"/>
                          <a:cs typeface="+mn-cs"/>
                        </a:rPr>
                        <a:t>認められた。</a:t>
                      </a:r>
                      <a:r>
                        <a:rPr kumimoji="1" lang="en-US" altLang="ja-JP" sz="1400" b="1" u="none" strike="noStrike" kern="1200" dirty="0" smtClean="0">
                          <a:solidFill>
                            <a:srgbClr val="FF0000"/>
                          </a:solidFill>
                          <a:effectLst/>
                          <a:latin typeface="+mj-ea"/>
                          <a:ea typeface="+mn-ea"/>
                          <a:cs typeface="+mn-cs"/>
                        </a:rPr>
                        <a:t>(</a:t>
                      </a:r>
                      <a:r>
                        <a:rPr kumimoji="1" lang="ja-JP" altLang="en-US" sz="1400" b="1" u="none" strike="noStrike" kern="1200" dirty="0" smtClean="0">
                          <a:solidFill>
                            <a:srgbClr val="FF0000"/>
                          </a:solidFill>
                          <a:effectLst/>
                          <a:latin typeface="+mj-ea"/>
                          <a:ea typeface="+mn-ea"/>
                          <a:cs typeface="+mn-cs"/>
                        </a:rPr>
                        <a:t>技術管理者からしつこく回避策手法の説明を求められた。）</a:t>
                      </a:r>
                      <a:endParaRPr lang="ja-JP" altLang="en-US" sz="1400" b="1" i="0" u="none" strike="noStrike" dirty="0">
                        <a:solidFill>
                          <a:srgbClr val="FF0000"/>
                        </a:solidFill>
                        <a:effectLst/>
                        <a:latin typeface="+mj-ea"/>
                        <a:ea typeface="+mj-ea"/>
                      </a:endParaRPr>
                    </a:p>
                  </a:txBody>
                  <a:tcPr marL="9525" marR="9525" marT="9525"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76031">
                <a:tc>
                  <a:txBody>
                    <a:bodyPr/>
                    <a:lstStyle/>
                    <a:p>
                      <a:endParaRPr lang="ja-JP" altLang="en-US"/>
                    </a:p>
                  </a:txBody>
                  <a:tcPr marL="9525" marR="9525" marT="9525" marB="0" anchor="b"/>
                </a:tc>
                <a:tc gridSpan="4">
                  <a:txBody>
                    <a:bodyPr/>
                    <a:lstStyle/>
                    <a:p>
                      <a:pPr algn="l" fontAlgn="b"/>
                      <a:r>
                        <a:rPr lang="ja-JP" altLang="en-US" sz="1400" b="1" u="none" strike="noStrike" dirty="0" smtClean="0">
                          <a:effectLst/>
                          <a:latin typeface="+mj-ea"/>
                          <a:ea typeface="+mj-ea"/>
                        </a:rPr>
                        <a:t>プログラム</a:t>
                      </a:r>
                      <a:r>
                        <a:rPr lang="ja-JP" altLang="en-US" sz="1400" b="1" u="none" strike="noStrike" dirty="0">
                          <a:effectLst/>
                          <a:latin typeface="+mj-ea"/>
                          <a:ea typeface="+mj-ea"/>
                        </a:rPr>
                        <a:t>作成時に解の有無が明瞭でなかったが</a:t>
                      </a:r>
                      <a:r>
                        <a:rPr lang="ja-JP" altLang="en-US" sz="1400" b="1" u="none" strike="noStrike" dirty="0" smtClean="0">
                          <a:effectLst/>
                          <a:latin typeface="+mj-ea"/>
                          <a:ea typeface="+mj-ea"/>
                        </a:rPr>
                        <a:t>、あたかも</a:t>
                      </a:r>
                      <a:r>
                        <a:rPr lang="ja-JP" altLang="en-US" sz="1400" b="1" u="none" strike="noStrike" dirty="0">
                          <a:effectLst/>
                          <a:latin typeface="+mj-ea"/>
                          <a:ea typeface="+mj-ea"/>
                        </a:rPr>
                        <a:t>網を絞り込んでゆく形で最適解を</a:t>
                      </a:r>
                      <a:endParaRPr lang="ja-JP" altLang="en-US" sz="1400" b="1" i="0" u="none" strike="noStrike" dirty="0">
                        <a:effectLst/>
                        <a:latin typeface="+mj-ea"/>
                        <a:ea typeface="+mj-ea"/>
                      </a:endParaRPr>
                    </a:p>
                  </a:txBody>
                  <a:tcPr marL="9525" marR="9525" marT="9525"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effectLst/>
                        <a:latin typeface="ＭＳ Ｐゴシック"/>
                      </a:endParaRPr>
                    </a:p>
                  </a:txBody>
                  <a:tcPr marL="9525" marR="9525" marT="9525" marB="0" anchor="b"/>
                </a:tc>
              </a:tr>
              <a:tr h="276031">
                <a:tc>
                  <a:txBody>
                    <a:bodyPr/>
                    <a:lstStyle/>
                    <a:p>
                      <a:endParaRPr lang="ja-JP" altLang="en-US"/>
                    </a:p>
                  </a:txBody>
                  <a:tcPr marL="9525" marR="9525" marT="9525" marB="0" anchor="b"/>
                </a:tc>
                <a:tc gridSpan="4">
                  <a:txBody>
                    <a:bodyPr/>
                    <a:lstStyle/>
                    <a:p>
                      <a:pPr algn="l" fontAlgn="b"/>
                      <a:r>
                        <a:rPr lang="ja-JP" altLang="en-US" sz="1400" b="1" u="none" strike="noStrike" dirty="0">
                          <a:effectLst/>
                          <a:latin typeface="+mj-ea"/>
                          <a:ea typeface="+mj-ea"/>
                        </a:rPr>
                        <a:t>得ることができた。これがその後の早い対処を可能にした。本ロボットは良好な設計ミス克服が成された</a:t>
                      </a:r>
                      <a:r>
                        <a:rPr lang="ja-JP" altLang="en-US" sz="1400" b="1" u="none" strike="noStrike" dirty="0" smtClean="0">
                          <a:effectLst/>
                          <a:latin typeface="+mj-ea"/>
                          <a:ea typeface="+mj-ea"/>
                        </a:rPr>
                        <a:t>ものと</a:t>
                      </a:r>
                      <a:endParaRPr lang="ja-JP" altLang="en-US" sz="1400" b="1" i="0" u="none" strike="noStrike" dirty="0">
                        <a:effectLst/>
                        <a:latin typeface="+mj-ea"/>
                        <a:ea typeface="+mj-ea"/>
                      </a:endParaRPr>
                    </a:p>
                  </a:txBody>
                  <a:tcPr marL="9525" marR="9525" marT="9525"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effectLst/>
                        <a:latin typeface="ＭＳ Ｐゴシック"/>
                      </a:endParaRPr>
                    </a:p>
                  </a:txBody>
                  <a:tcPr marL="9525" marR="9525" marT="9525" marB="0" anchor="b"/>
                </a:tc>
              </a:tr>
              <a:tr h="276031">
                <a:tc>
                  <a:txBody>
                    <a:bodyPr/>
                    <a:lstStyle/>
                    <a:p>
                      <a:endParaRPr lang="ja-JP" altLang="en-US"/>
                    </a:p>
                  </a:txBody>
                  <a:tcPr marL="9525" marR="9525" marT="9525" marB="0" anchor="b"/>
                </a:tc>
                <a:tc gridSpan="5">
                  <a:txBody>
                    <a:bodyPr/>
                    <a:lstStyle/>
                    <a:p>
                      <a:pPr algn="l" fontAlgn="b"/>
                      <a:r>
                        <a:rPr lang="ja-JP" altLang="en-US" sz="1400" b="1" u="none" strike="noStrike" dirty="0">
                          <a:effectLst/>
                          <a:latin typeface="+mj-ea"/>
                          <a:ea typeface="+mj-ea"/>
                        </a:rPr>
                        <a:t>全社的に認められ、</a:t>
                      </a:r>
                      <a:r>
                        <a:rPr lang="en-US" altLang="ja-JP" sz="1400" b="1" u="none" strike="noStrike" dirty="0">
                          <a:solidFill>
                            <a:srgbClr val="92D050"/>
                          </a:solidFill>
                          <a:effectLst/>
                          <a:latin typeface="+mj-ea"/>
                          <a:ea typeface="+mj-ea"/>
                        </a:rPr>
                        <a:t>130</a:t>
                      </a:r>
                      <a:r>
                        <a:rPr lang="ja-JP" altLang="en-US" sz="1400" b="1" u="none" strike="noStrike" dirty="0">
                          <a:solidFill>
                            <a:srgbClr val="92D050"/>
                          </a:solidFill>
                          <a:effectLst/>
                          <a:latin typeface="+mj-ea"/>
                          <a:ea typeface="+mj-ea"/>
                        </a:rPr>
                        <a:t>台を出荷する結果となり国内、米国、カナダの製造ライン</a:t>
                      </a:r>
                      <a:r>
                        <a:rPr lang="en-US" altLang="ja-JP" sz="1400" b="1" u="none" strike="noStrike" dirty="0">
                          <a:solidFill>
                            <a:srgbClr val="92D050"/>
                          </a:solidFill>
                          <a:effectLst/>
                          <a:latin typeface="+mj-ea"/>
                          <a:ea typeface="+mj-ea"/>
                        </a:rPr>
                        <a:t>6</a:t>
                      </a:r>
                      <a:r>
                        <a:rPr lang="ja-JP" altLang="en-US" sz="1400" b="1" u="none" strike="noStrike" dirty="0">
                          <a:solidFill>
                            <a:srgbClr val="92D050"/>
                          </a:solidFill>
                          <a:effectLst/>
                          <a:latin typeface="+mj-ea"/>
                          <a:ea typeface="+mj-ea"/>
                        </a:rPr>
                        <a:t>箇所にてその役割を果たした</a:t>
                      </a:r>
                      <a:r>
                        <a:rPr lang="ja-JP" altLang="en-US" sz="1400" b="1" u="none" strike="noStrike" dirty="0">
                          <a:effectLst/>
                          <a:latin typeface="+mj-ea"/>
                          <a:ea typeface="+mj-ea"/>
                        </a:rPr>
                        <a:t>。</a:t>
                      </a:r>
                      <a:endParaRPr lang="ja-JP" altLang="en-US" sz="1400" b="1" i="0" u="none" strike="noStrike" dirty="0">
                        <a:effectLst/>
                        <a:latin typeface="+mj-ea"/>
                        <a:ea typeface="+mj-ea"/>
                      </a:endParaRPr>
                    </a:p>
                  </a:txBody>
                  <a:tcPr marL="9525" marR="9525" marT="9525"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76031">
                <a:tc gridSpan="6">
                  <a:txBody>
                    <a:bodyPr/>
                    <a:lstStyle/>
                    <a:p>
                      <a:pPr algn="l" fontAlgn="b"/>
                      <a:r>
                        <a:rPr lang="ja-JP" altLang="en-US" sz="1400" b="1" u="none" strike="noStrike" dirty="0" smtClean="0">
                          <a:effectLst/>
                          <a:latin typeface="+mj-ea"/>
                          <a:ea typeface="+mj-ea"/>
                        </a:rPr>
                        <a:t>　　　製造コスト：</a:t>
                      </a:r>
                      <a:r>
                        <a:rPr lang="en-US" altLang="ja-JP" sz="1400" b="1" u="none" strike="noStrike" dirty="0" smtClean="0">
                          <a:effectLst/>
                          <a:latin typeface="+mj-ea"/>
                          <a:ea typeface="+mj-ea"/>
                        </a:rPr>
                        <a:t>17</a:t>
                      </a:r>
                      <a:r>
                        <a:rPr lang="ja-JP" altLang="en-US" sz="1400" b="1" u="none" strike="noStrike" dirty="0" smtClean="0">
                          <a:effectLst/>
                          <a:latin typeface="+mj-ea"/>
                          <a:ea typeface="+mj-ea"/>
                        </a:rPr>
                        <a:t>億円程度（</a:t>
                      </a:r>
                      <a:r>
                        <a:rPr lang="en-US" altLang="ja-JP" sz="1400" b="1" u="none" strike="noStrike" dirty="0" smtClean="0">
                          <a:effectLst/>
                          <a:latin typeface="+mj-ea"/>
                          <a:ea typeface="+mj-ea"/>
                        </a:rPr>
                        <a:t>130</a:t>
                      </a:r>
                      <a:r>
                        <a:rPr lang="ja-JP" altLang="en-US" sz="1400" b="1" u="none" strike="noStrike" dirty="0" smtClean="0">
                          <a:effectLst/>
                          <a:latin typeface="+mj-ea"/>
                          <a:ea typeface="+mj-ea"/>
                        </a:rPr>
                        <a:t>台製造）　耐用年数は税法上</a:t>
                      </a:r>
                      <a:r>
                        <a:rPr lang="en-US" altLang="ja-JP" sz="1400" b="1" u="none" strike="noStrike" dirty="0" smtClean="0">
                          <a:effectLst/>
                          <a:latin typeface="+mj-ea"/>
                          <a:ea typeface="+mj-ea"/>
                        </a:rPr>
                        <a:t>7</a:t>
                      </a:r>
                      <a:r>
                        <a:rPr lang="ja-JP" altLang="en-US" sz="1400" b="1" u="none" strike="noStrike" dirty="0" smtClean="0">
                          <a:effectLst/>
                          <a:latin typeface="+mj-ea"/>
                          <a:ea typeface="+mj-ea"/>
                        </a:rPr>
                        <a:t>年</a:t>
                      </a:r>
                      <a:endParaRPr lang="ja-JP" altLang="en-US" sz="1400" b="1" i="0" u="none" strike="noStrike" dirty="0">
                        <a:effectLst/>
                        <a:latin typeface="+mj-ea"/>
                        <a:ea typeface="+mj-ea"/>
                      </a:endParaRPr>
                    </a:p>
                  </a:txBody>
                  <a:tcPr marL="9525" marR="9525" marT="9525"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76031">
                <a:tc gridSpan="2">
                  <a:txBody>
                    <a:bodyPr/>
                    <a:lstStyle/>
                    <a:p>
                      <a:pPr algn="l" fontAlgn="b"/>
                      <a:r>
                        <a:rPr lang="ja-JP" altLang="en-US" sz="1400" b="1" u="none" strike="noStrike" dirty="0" smtClean="0">
                          <a:effectLst/>
                          <a:latin typeface="+mj-ea"/>
                          <a:ea typeface="+mj-ea"/>
                        </a:rPr>
                        <a:t>（耐久テストは一旦２０００時間で消耗部材交換後、もう２０００時間、合計４０００時間実施。問題なし）</a:t>
                      </a:r>
                      <a:endParaRPr lang="ja-JP" altLang="en-US" sz="1400" b="1" i="0" u="none" strike="noStrike" dirty="0">
                        <a:effectLst/>
                        <a:latin typeface="+mj-ea"/>
                        <a:ea typeface="+mj-ea"/>
                      </a:endParaRPr>
                    </a:p>
                  </a:txBody>
                  <a:tcPr marL="9525" marR="9525" marT="9525" marB="0" anchor="b"/>
                </a:tc>
                <a:tc hMerge="1">
                  <a:txBody>
                    <a:bodyPr/>
                    <a:lstStyle/>
                    <a:p>
                      <a:endParaRPr kumimoji="1" lang="ja-JP" altLang="en-US"/>
                    </a:p>
                  </a:txBody>
                  <a:tcPr/>
                </a:tc>
                <a:tc>
                  <a:txBody>
                    <a:bodyPr/>
                    <a:lstStyle/>
                    <a:p>
                      <a:pPr algn="l" fontAlgn="b"/>
                      <a:endParaRPr lang="ja-JP" altLang="en-US" sz="1400" b="1" i="0" u="none" strike="noStrike" dirty="0">
                        <a:effectLst/>
                        <a:latin typeface="+mj-ea"/>
                        <a:ea typeface="+mj-ea"/>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c>
                  <a:txBody>
                    <a:bodyPr/>
                    <a:lstStyle/>
                    <a:p>
                      <a:pPr algn="l" fontAlgn="b"/>
                      <a:endParaRPr lang="ja-JP" altLang="en-US" sz="1100" b="0" i="0" u="none" strike="noStrike" dirty="0">
                        <a:effectLst/>
                        <a:latin typeface="ＭＳ Ｐゴシック"/>
                      </a:endParaRPr>
                    </a:p>
                  </a:txBody>
                  <a:tcPr marL="9525" marR="9525" marT="9525" marB="0" anchor="b"/>
                </a:tc>
              </a:tr>
            </a:tbl>
          </a:graphicData>
        </a:graphic>
      </p:graphicFrame>
      <p:sp>
        <p:nvSpPr>
          <p:cNvPr id="12" name="下矢印 11"/>
          <p:cNvSpPr/>
          <p:nvPr/>
        </p:nvSpPr>
        <p:spPr>
          <a:xfrm>
            <a:off x="4138861" y="1240733"/>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4146019" y="1959862"/>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a:off x="4139952" y="2905688"/>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14"/>
          <p:cNvSpPr/>
          <p:nvPr/>
        </p:nvSpPr>
        <p:spPr>
          <a:xfrm>
            <a:off x="4139952" y="4221088"/>
            <a:ext cx="144016" cy="22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3620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51520" y="332656"/>
            <a:ext cx="8568952" cy="923330"/>
          </a:xfrm>
          <a:prstGeom prst="rect">
            <a:avLst/>
          </a:prstGeom>
          <a:noFill/>
        </p:spPr>
        <p:txBody>
          <a:bodyPr wrap="square" rtlCol="0">
            <a:spAutoFit/>
          </a:bodyPr>
          <a:lstStyle/>
          <a:p>
            <a:r>
              <a:rPr lang="ja-JP" altLang="en-US" dirty="0"/>
              <a:t>注意）改造設計という表題ですが、改造前のロボットの図面は改造後のロボットの</a:t>
            </a:r>
            <a:r>
              <a:rPr lang="ja-JP" altLang="en-US" dirty="0" smtClean="0"/>
              <a:t>図面　　　　　　と</a:t>
            </a:r>
            <a:r>
              <a:rPr lang="ja-JP" altLang="en-US" dirty="0"/>
              <a:t>して使用できる図面は一枚も無く、改造前と後では似て非なるものとなりました。（本ロボット改造設計は失敗を窮余の一策で克服し、それまで以上に技術力を高めた好例。）</a:t>
            </a:r>
            <a:endParaRPr kumimoji="1" lang="ja-JP" altLang="en-US" dirty="0"/>
          </a:p>
        </p:txBody>
      </p:sp>
    </p:spTree>
    <p:extLst>
      <p:ext uri="{BB962C8B-B14F-4D97-AF65-F5344CB8AC3E}">
        <p14:creationId xmlns:p14="http://schemas.microsoft.com/office/powerpoint/2010/main" val="31974951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623</Words>
  <Application>Microsoft Office PowerPoint</Application>
  <PresentationFormat>画面に合わせる (4:3)</PresentationFormat>
  <Paragraphs>153</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kazuo tateishi</dc:creator>
  <cp:lastModifiedBy>Kazuo Tateishi</cp:lastModifiedBy>
  <cp:revision>52</cp:revision>
  <dcterms:created xsi:type="dcterms:W3CDTF">2012-02-12T05:58:17Z</dcterms:created>
  <dcterms:modified xsi:type="dcterms:W3CDTF">2016-03-29T12:32:46Z</dcterms:modified>
</cp:coreProperties>
</file>